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27" r:id="rId2"/>
    <p:sldId id="256" r:id="rId3"/>
    <p:sldId id="257" r:id="rId4"/>
    <p:sldId id="304" r:id="rId5"/>
    <p:sldId id="284" r:id="rId6"/>
    <p:sldId id="310" r:id="rId7"/>
    <p:sldId id="322" r:id="rId8"/>
    <p:sldId id="285" r:id="rId9"/>
    <p:sldId id="328" r:id="rId10"/>
    <p:sldId id="318" r:id="rId11"/>
    <p:sldId id="324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286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4525" indent="-214313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0425" indent="-212725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63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866" autoAdjust="0"/>
    <p:restoredTop sz="86410" autoAdjust="0"/>
  </p:normalViewPr>
  <p:slideViewPr>
    <p:cSldViewPr>
      <p:cViewPr varScale="1">
        <p:scale>
          <a:sx n="147" d="100"/>
          <a:sy n="147" d="100"/>
        </p:scale>
        <p:origin x="-128" y="-7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6" y="341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fld id="{32225B60-D32F-A845-97CE-1D89BFBCB6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6" charset="0"/>
        <a:ea typeface="ＭＳ Ｐゴシック" pitchFamily="-108" charset="-128"/>
        <a:cs typeface="ＭＳ Ｐゴシック" pitchFamily="-108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6" charset="0"/>
      <a:defRPr sz="1200" kern="1200">
        <a:solidFill>
          <a:srgbClr val="000000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2F1091-DBBA-EF41-83F8-B2194A7A2CDD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63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1937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719637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7F8C48-D546-3245-9F61-6211E3989527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225B60-D32F-A845-97CE-1D89BFBCB68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97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7F8C48-D546-3245-9F61-6211E3989527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7F8C48-D546-3245-9F61-6211E3989527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7F8C48-D546-3245-9F61-6211E3989527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7F8C48-D546-3245-9F61-6211E3989527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7F8C48-D546-3245-9F61-6211E3989527}" type="slidenum">
              <a:rPr lang="en-US"/>
              <a:pPr/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BA697-3587-6A43-830D-CFF0F31F4B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8978C-0237-E742-92CF-9C9EAD16C6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477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477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C4587-F98E-0A4A-8F08-C307B94B21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73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3DA65-F6EC-EC4A-A95A-021FE3C620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CF127-2D26-7E49-84F3-ADF05BF60A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8430D-6EA8-1E4A-86EF-360F5822B0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BE64C-2FAB-164B-B159-8B17D158BE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86A24-2CDC-C248-9ACC-9483791EC3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4A372-18B6-D44C-A2E5-FE529B5E82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23C27-889A-8045-B4B0-2DB4FD0C19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785F7-F22E-5B48-9A0B-F0CB73ADA7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D88F4-FD8C-C94D-AB2C-3B45B911C9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9D7FAEB0-FF39-8247-9DE4-22EE3F640414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7" name="Picture 6" descr="ICT4IAL-logo-larg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139" y="6588149"/>
            <a:ext cx="2158717" cy="936104"/>
          </a:xfrm>
          <a:prstGeom prst="rect">
            <a:avLst/>
          </a:prstGeom>
        </p:spPr>
      </p:pic>
      <p:pic>
        <p:nvPicPr>
          <p:cNvPr id="8" name="Picture 7" descr="Lifelong Learning Programme Logo of the European Commission" title="Lifelong Learning Programme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2" y="6660157"/>
            <a:ext cx="2589659" cy="748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Lucida Sans Unicode" pitchFamily="-108" charset="-52"/>
          <a:cs typeface="Lucida Sans Unicode" pitchFamily="-108" charset="-52"/>
        </a:defRPr>
      </a:lvl2pPr>
      <a:lvl3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Lucida Sans Unicode" pitchFamily="-108" charset="-52"/>
          <a:cs typeface="Lucida Sans Unicode" pitchFamily="-108" charset="-52"/>
        </a:defRPr>
      </a:lvl3pPr>
      <a:lvl4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Lucida Sans Unicode" pitchFamily="-108" charset="-52"/>
          <a:cs typeface="Lucida Sans Unicode" pitchFamily="-108" charset="-52"/>
        </a:defRPr>
      </a:lvl4pPr>
      <a:lvl5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pitchFamily="-108" charset="0"/>
          <a:ea typeface="Lucida Sans Unicode" pitchFamily="-108" charset="-52"/>
          <a:cs typeface="Lucida Sans Unicode" pitchFamily="-108" charset="-52"/>
        </a:defRPr>
      </a:lvl5pPr>
      <a:lvl6pPr marL="4572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6pPr>
      <a:lvl7pPr marL="9144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7pPr>
      <a:lvl8pPr marL="13716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8pPr>
      <a:lvl9pPr marL="18288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-106" charset="0"/>
          <a:ea typeface="ＭＳ Ｐゴシック" pitchFamily="-106" charset="-128"/>
        </a:defRPr>
      </a:lvl9pPr>
    </p:titleStyle>
    <p:bodyStyle>
      <a:lvl1pPr marL="428625" indent="-323850" algn="l" defTabSz="449263" rtl="0" eaLnBrk="0" fontAlgn="base" hangingPunct="0">
        <a:lnSpc>
          <a:spcPct val="81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81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2225" indent="-214313" algn="l" defTabSz="449263" rtl="0" eaLnBrk="0" fontAlgn="base" hangingPunct="0">
        <a:lnSpc>
          <a:spcPct val="81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4025" indent="-212725" algn="l" defTabSz="449263" rtl="0" eaLnBrk="0" fontAlgn="base" hangingPunct="0">
        <a:lnSpc>
          <a:spcPct val="81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5825" indent="-214313" algn="l" defTabSz="449263" rtl="0" eaLnBrk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3025" indent="-214313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0225" indent="-214313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7425" indent="-214313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4625" indent="-214313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T4IAL-logo-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08" y="1547589"/>
            <a:ext cx="929908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7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tx1"/>
                </a:solidFill>
              </a:rPr>
              <a:t>Development of Guidelines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417637"/>
            <a:ext cx="9067800" cy="5338763"/>
          </a:xfrm>
        </p:spPr>
        <p:txBody>
          <a:bodyPr/>
          <a:lstStyle/>
          <a:p>
            <a:pPr marL="104775" indent="0" eaLnBrk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Build on input of the experts of the Guideline Development Workshop</a:t>
            </a:r>
          </a:p>
          <a:p>
            <a:pPr eaLnBrk="1">
              <a:buClrTx/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7 Questions across 4 workshops</a:t>
            </a:r>
          </a:p>
          <a:p>
            <a:pPr lvl="1" eaLnBrk="1">
              <a:buClrTx/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Workshop 1: 11.00 – 14.45 (including lunch break)</a:t>
            </a:r>
          </a:p>
          <a:p>
            <a:pPr lvl="1" eaLnBrk="1">
              <a:buClrTx/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Workshop 2: 15.00 – 15.45</a:t>
            </a:r>
          </a:p>
          <a:p>
            <a:pPr lvl="1" eaLnBrk="1">
              <a:buClrTx/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Workshop 3: 16.00 – 16.45</a:t>
            </a:r>
          </a:p>
          <a:p>
            <a:pPr lvl="1" eaLnBrk="1">
              <a:buClrTx/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Workshop 4: 17.00 – 17.45</a:t>
            </a:r>
          </a:p>
          <a:p>
            <a:pPr marL="104775" indent="0" eaLnBrk="1">
              <a:buClrTx/>
              <a:buSzPct val="8000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3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tx1"/>
                </a:solidFill>
              </a:rPr>
              <a:t>Workshops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417637"/>
            <a:ext cx="9067800" cy="5338763"/>
          </a:xfrm>
        </p:spPr>
        <p:txBody>
          <a:bodyPr/>
          <a:lstStyle/>
          <a:p>
            <a:pPr eaLnBrk="1">
              <a:buClrTx/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Each workshop will have a moderator and </a:t>
            </a:r>
            <a:r>
              <a:rPr lang="en-US" dirty="0" err="1" smtClean="0">
                <a:solidFill>
                  <a:schemeClr val="tx1"/>
                </a:solidFill>
              </a:rPr>
              <a:t>notetaker</a:t>
            </a:r>
            <a:endParaRPr lang="en-US" dirty="0" smtClean="0">
              <a:solidFill>
                <a:schemeClr val="tx1"/>
              </a:solidFill>
            </a:endParaRPr>
          </a:p>
          <a:p>
            <a:pPr eaLnBrk="1">
              <a:buClrTx/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Observers will visit workshops to collect key messages</a:t>
            </a:r>
          </a:p>
          <a:p>
            <a:pPr eaLnBrk="1">
              <a:buClrTx/>
              <a:buSzPct val="80000"/>
              <a:buFont typeface="Wingdings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Fixed </a:t>
            </a:r>
            <a:r>
              <a:rPr lang="en-US" dirty="0" smtClean="0">
                <a:solidFill>
                  <a:schemeClr val="tx1"/>
                </a:solidFill>
              </a:rPr>
              <a:t>groups</a:t>
            </a:r>
          </a:p>
          <a:p>
            <a:pPr eaLnBrk="1">
              <a:buClrTx/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New groups for workshops 2-4, where each group will rotate to visit the EUN, IAU and the Agency workshop to discuss the accessibility of shared materials</a:t>
            </a:r>
          </a:p>
          <a:p>
            <a:pPr eaLnBrk="1">
              <a:buClrTx/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Please pass on your personal notes to the workshop questions to Agency staff</a:t>
            </a:r>
          </a:p>
          <a:p>
            <a:pPr marL="104775" indent="0" eaLnBrk="1">
              <a:buClrTx/>
              <a:buSzPct val="8000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8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2" y="1401168"/>
            <a:ext cx="9252520" cy="3898504"/>
          </a:xfrm>
        </p:spPr>
        <p:txBody>
          <a:bodyPr wrap="square" anchor="ctr">
            <a:spAutoFit/>
          </a:bodyPr>
          <a:lstStyle/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r>
              <a:rPr lang="en-US" sz="4000" b="1" dirty="0" smtClean="0">
                <a:solidFill>
                  <a:schemeClr val="tx1"/>
                </a:solidFill>
              </a:rPr>
              <a:t>ICT for Information</a:t>
            </a: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r>
              <a:rPr lang="en-US" sz="4000" b="1" dirty="0" smtClean="0">
                <a:solidFill>
                  <a:schemeClr val="tx1"/>
                </a:solidFill>
              </a:rPr>
              <a:t> Accessibility in Learning </a:t>
            </a: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endParaRPr lang="en-US" sz="3200" b="1" dirty="0">
              <a:solidFill>
                <a:schemeClr val="tx1"/>
              </a:solidFill>
            </a:endParaRP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r>
              <a:rPr lang="en-US" sz="3200" b="1" dirty="0" smtClean="0">
                <a:solidFill>
                  <a:schemeClr val="tx1"/>
                </a:solidFill>
              </a:rPr>
              <a:t>Guideline Development Workshop</a:t>
            </a: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lvl="1" algn="ctr" eaLnBrk="1">
              <a:lnSpc>
                <a:spcPct val="93000"/>
              </a:lnSpc>
              <a:spcAft>
                <a:spcPct val="0"/>
              </a:spcAft>
              <a:buNone/>
              <a:tabLst>
                <a:tab pos="860425" algn="l"/>
                <a:tab pos="1308100" algn="l"/>
                <a:tab pos="1757363" algn="l"/>
                <a:tab pos="2206625" algn="l"/>
                <a:tab pos="2655888" algn="l"/>
                <a:tab pos="3105150" algn="l"/>
                <a:tab pos="3554413" algn="l"/>
                <a:tab pos="4003675" algn="l"/>
                <a:tab pos="4452938" algn="l"/>
                <a:tab pos="4902200" algn="l"/>
                <a:tab pos="5351463" algn="l"/>
                <a:tab pos="5800725" algn="l"/>
                <a:tab pos="6249988" algn="l"/>
                <a:tab pos="6699250" algn="l"/>
                <a:tab pos="7148513" algn="l"/>
                <a:tab pos="7597775" algn="l"/>
                <a:tab pos="8047038" algn="l"/>
                <a:tab pos="8496300" algn="l"/>
                <a:tab pos="8945563" algn="l"/>
                <a:tab pos="9394825" algn="l"/>
                <a:tab pos="9844088" algn="l"/>
              </a:tabLst>
            </a:pPr>
            <a:r>
              <a:rPr lang="en-US" sz="3200" b="1" dirty="0" smtClean="0">
                <a:solidFill>
                  <a:schemeClr val="tx1"/>
                </a:solidFill>
              </a:rPr>
              <a:t>20-21 June, Lisbon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tx1"/>
                </a:solidFill>
              </a:rPr>
              <a:t>ICT for Information Accessibility in Learning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19125" indent="-514350" eaLnBrk="1">
              <a:buClrTx/>
              <a:buSzPct val="80000"/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Follow up </a:t>
            </a:r>
            <a:r>
              <a:rPr lang="en-US" dirty="0" smtClean="0">
                <a:solidFill>
                  <a:schemeClr val="tx1"/>
                </a:solidFill>
              </a:rPr>
              <a:t>of the Accessible Information Provision for Lifelong Learning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-access) project (2011)</a:t>
            </a:r>
            <a:endParaRPr lang="en-US" dirty="0">
              <a:solidFill>
                <a:schemeClr val="tx1"/>
              </a:solidFill>
            </a:endParaRPr>
          </a:p>
          <a:p>
            <a:pPr marL="619125" indent="-514350" eaLnBrk="1">
              <a:buClrTx/>
              <a:buSzPct val="80000"/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January </a:t>
            </a:r>
            <a:r>
              <a:rPr lang="en-US" dirty="0">
                <a:solidFill>
                  <a:schemeClr val="tx1"/>
                </a:solidFill>
              </a:rPr>
              <a:t>2013 – December 2015</a:t>
            </a:r>
          </a:p>
          <a:p>
            <a:pPr marL="619125" indent="-514350" eaLnBrk="1">
              <a:buClrTx/>
              <a:buSzPct val="80000"/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Supported </a:t>
            </a:r>
            <a:r>
              <a:rPr lang="en-US" dirty="0">
                <a:solidFill>
                  <a:schemeClr val="tx1"/>
                </a:solidFill>
              </a:rPr>
              <a:t>under the Lifelong Learning Transversal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, Key Activity </a:t>
            </a:r>
            <a:r>
              <a:rPr lang="en-US" dirty="0" smtClean="0">
                <a:solidFill>
                  <a:schemeClr val="tx1"/>
                </a:solidFill>
              </a:rPr>
              <a:t>3: Information and Communication Technologies</a:t>
            </a:r>
          </a:p>
          <a:p>
            <a:pPr marL="619125" indent="-514350" eaLnBrk="1">
              <a:buClrTx/>
              <a:buSzPct val="80000"/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Network of partners</a:t>
            </a:r>
            <a:endParaRPr lang="en-US" dirty="0">
              <a:solidFill>
                <a:schemeClr val="tx1"/>
              </a:solidFill>
            </a:endParaRPr>
          </a:p>
          <a:p>
            <a:pPr marL="619125" indent="-514350" eaLnBrk="1">
              <a:buClrTx/>
              <a:buSzPct val="10000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Network Partners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 eaLnBrk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Co-</a:t>
            </a:r>
            <a:r>
              <a:rPr lang="en-US" dirty="0" err="1" smtClean="0">
                <a:solidFill>
                  <a:schemeClr val="tx1"/>
                </a:solidFill>
              </a:rPr>
              <a:t>ordinator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marL="619125" indent="-514350" eaLnBrk="1">
              <a:buClrTx/>
              <a:buSzPct val="8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European Agency for Development in Special Needs Education,</a:t>
            </a:r>
          </a:p>
          <a:p>
            <a:pPr marL="619125" indent="-514350" eaLnBrk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Co-Beneficiaries</a:t>
            </a:r>
          </a:p>
          <a:p>
            <a:pPr marL="619125" indent="-514350" eaLnBrk="1">
              <a:buClrTx/>
              <a:buSzPct val="80000"/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DAISY,</a:t>
            </a:r>
          </a:p>
          <a:p>
            <a:pPr marL="619125" indent="-514350" eaLnBrk="1">
              <a:buClrTx/>
              <a:buSzPct val="80000"/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European </a:t>
            </a:r>
            <a:r>
              <a:rPr lang="en-US" dirty="0" err="1" smtClean="0">
                <a:solidFill>
                  <a:schemeClr val="tx1"/>
                </a:solidFill>
              </a:rPr>
              <a:t>Schoolnet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marL="619125" indent="-514350" eaLnBrk="1">
              <a:buClrTx/>
              <a:buSzPct val="80000"/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Global Initiative for Inclusive </a:t>
            </a:r>
            <a:r>
              <a:rPr lang="en-US" dirty="0" err="1" smtClean="0">
                <a:solidFill>
                  <a:schemeClr val="tx1"/>
                </a:solidFill>
              </a:rPr>
              <a:t>ICTs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marL="619125" indent="-514350" eaLnBrk="1">
              <a:buClrTx/>
              <a:buSzPct val="80000"/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International Association of Universities, </a:t>
            </a:r>
          </a:p>
          <a:p>
            <a:pPr marL="619125" indent="-514350" eaLnBrk="1">
              <a:buClrTx/>
              <a:buSzPct val="80000"/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UNESCO</a:t>
            </a:r>
          </a:p>
          <a:p>
            <a:pPr marL="619125" indent="-514350" eaLnBrk="1">
              <a:buClrTx/>
              <a:buSzPct val="8000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tx1"/>
                </a:solidFill>
              </a:rPr>
              <a:t>ICT4IAL Aims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483693"/>
            <a:ext cx="9067800" cy="4272707"/>
          </a:xfrm>
        </p:spPr>
        <p:txBody>
          <a:bodyPr/>
          <a:lstStyle/>
          <a:p>
            <a:pPr marL="619125" indent="-514350" eaLnBrk="1">
              <a:buClrTx/>
              <a:buSzPct val="8000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raise awareness and increase the visibility of the issue of accessible information provision and its relevance for equitable lifelong learning opportunities,</a:t>
            </a:r>
          </a:p>
          <a:p>
            <a:pPr marL="104775" indent="0" eaLnBrk="1">
              <a:buClrTx/>
              <a:buSzPct val="80000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619125" indent="-514350" eaLnBrk="1">
              <a:buClrTx/>
              <a:buSzPct val="8000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tx1"/>
                </a:solidFill>
              </a:rPr>
              <a:t>ICT4IAL Aims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051645"/>
            <a:ext cx="9067800" cy="4704755"/>
          </a:xfrm>
        </p:spPr>
        <p:txBody>
          <a:bodyPr/>
          <a:lstStyle/>
          <a:p>
            <a:pPr marL="619125" indent="-514350" eaLnBrk="1">
              <a:buClrTx/>
              <a:buSzPct val="80000"/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Support accessible information provision within </a:t>
            </a:r>
            <a:r>
              <a:rPr lang="en-US" dirty="0" err="1" smtClean="0">
                <a:solidFill>
                  <a:schemeClr val="tx1"/>
                </a:solidFill>
              </a:rPr>
              <a:t>organisations</a:t>
            </a:r>
            <a:r>
              <a:rPr lang="en-US" dirty="0" smtClean="0">
                <a:solidFill>
                  <a:schemeClr val="tx1"/>
                </a:solidFill>
              </a:rPr>
              <a:t> through the:</a:t>
            </a:r>
          </a:p>
          <a:p>
            <a:pPr marL="1050925" lvl="1" indent="-514350" eaLnBrk="1">
              <a:buClrTx/>
              <a:buSzPct val="80000"/>
            </a:pPr>
            <a:r>
              <a:rPr lang="en-US" b="1" i="1" dirty="0" smtClean="0">
                <a:solidFill>
                  <a:schemeClr val="tx1"/>
                </a:solidFill>
              </a:rPr>
              <a:t>Development of guidelines </a:t>
            </a:r>
            <a:r>
              <a:rPr lang="en-US" dirty="0" smtClean="0">
                <a:solidFill>
                  <a:schemeClr val="tx1"/>
                </a:solidFill>
              </a:rPr>
              <a:t>building on the recommendations for accessible information provision of the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-access project,</a:t>
            </a:r>
          </a:p>
          <a:p>
            <a:pPr marL="1050925" lvl="1" indent="-514350" eaLnBrk="1">
              <a:buClrTx/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Trialing of the guidelines within 3 </a:t>
            </a:r>
            <a:r>
              <a:rPr lang="en-US" dirty="0" err="1" smtClean="0">
                <a:solidFill>
                  <a:schemeClr val="tx1"/>
                </a:solidFill>
              </a:rPr>
              <a:t>organisations</a:t>
            </a:r>
            <a:r>
              <a:rPr lang="en-US" dirty="0" smtClean="0">
                <a:solidFill>
                  <a:schemeClr val="tx1"/>
                </a:solidFill>
              </a:rPr>
              <a:t> (EUN, IAU and the Agency),</a:t>
            </a:r>
          </a:p>
          <a:p>
            <a:pPr marL="1050925" lvl="1" indent="-514350" eaLnBrk="1">
              <a:buClrTx/>
              <a:buSzPct val="80000"/>
            </a:pPr>
            <a:r>
              <a:rPr lang="en-US" dirty="0" smtClean="0">
                <a:solidFill>
                  <a:schemeClr val="tx1"/>
                </a:solidFill>
              </a:rPr>
              <a:t>Evaluating these guidelines and their implementation.</a:t>
            </a:r>
          </a:p>
          <a:p>
            <a:pPr marL="619125" indent="-514350" eaLnBrk="1">
              <a:buClrTx/>
              <a:buSzPct val="80000"/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619125" indent="-514350" eaLnBrk="1">
              <a:buClrTx/>
              <a:buSzPct val="8000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3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indent="-514350">
              <a:buClrTx/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Knowledge exchange and networking</a:t>
            </a:r>
          </a:p>
          <a:p>
            <a:pPr marL="619125" indent="-51435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Developing and trialing of practical guidelines</a:t>
            </a:r>
          </a:p>
          <a:p>
            <a:pPr marL="619125" indent="-51435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Reflection and evaluation upon implementation</a:t>
            </a:r>
          </a:p>
          <a:p>
            <a:pPr marL="619125" indent="-51435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Validation of guidelines</a:t>
            </a:r>
          </a:p>
          <a:p>
            <a:pPr marL="619125" indent="-51435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Dissemination and exploitation of </a:t>
            </a:r>
            <a:r>
              <a:rPr lang="en-US" dirty="0" smtClean="0">
                <a:solidFill>
                  <a:schemeClr val="tx1"/>
                </a:solidFill>
              </a:rPr>
              <a:t>results</a:t>
            </a:r>
          </a:p>
          <a:p>
            <a:pPr marL="104775" indent="0">
              <a:buClrTx/>
              <a:buSzPct val="100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 Guideline Development Workshop is one of the main activities to support the first two objectives.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8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chemeClr val="tx1"/>
                </a:solidFill>
              </a:rPr>
              <a:t>Development of Guidelines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417637"/>
            <a:ext cx="9067800" cy="5338763"/>
          </a:xfrm>
        </p:spPr>
        <p:txBody>
          <a:bodyPr/>
          <a:lstStyle/>
          <a:p>
            <a:pPr marL="104775" indent="0" eaLnBrk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Build on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-access recommendations</a:t>
            </a:r>
          </a:p>
          <a:p>
            <a:pPr marL="619125" indent="-514350" eaLnBrk="1">
              <a:buClrTx/>
              <a:buSzPct val="80000"/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824050"/>
              </p:ext>
            </p:extLst>
          </p:nvPr>
        </p:nvGraphicFramePr>
        <p:xfrm>
          <a:off x="719832" y="2123653"/>
          <a:ext cx="8715149" cy="424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Document" r:id="rId5" imgW="6184900" imgH="3009900" progId="Word.Document.12">
                  <p:embed/>
                </p:oleObj>
              </mc:Choice>
              <mc:Fallback>
                <p:oleObj name="Document" r:id="rId5" imgW="6184900" imgH="300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832" y="2123653"/>
                        <a:ext cx="8715149" cy="4241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-access Recommendations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307330"/>
            <a:ext cx="9067800" cy="5496843"/>
          </a:xfrm>
        </p:spPr>
        <p:txBody>
          <a:bodyPr/>
          <a:lstStyle/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Raising awareness about accessible information for lifelong learning as a rights issue. </a:t>
            </a:r>
          </a:p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 multi-stakeholder approach based upon co-operation and information exchange should be </a:t>
            </a:r>
            <a:r>
              <a:rPr lang="en-US" sz="2400" dirty="0" smtClean="0">
                <a:solidFill>
                  <a:schemeClr val="tx1"/>
                </a:solidFill>
              </a:rPr>
              <a:t>taken. </a:t>
            </a:r>
            <a:endParaRPr lang="en-US" sz="2400" dirty="0">
              <a:solidFill>
                <a:schemeClr val="tx1"/>
              </a:solidFill>
            </a:endParaRPr>
          </a:p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Issues around accessible information provision should be covered in the education of all professionals involved in lifelong learning. </a:t>
            </a:r>
          </a:p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Issues around accessible information provision should be covered in the education of ICT and media professionals. </a:t>
            </a:r>
          </a:p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Accessibility should be a guiding principle for procurement of all goods and services. </a:t>
            </a:r>
          </a:p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Research should be promoted in order to develop an evidence base for future policy design, implementation and evaluation. </a:t>
            </a:r>
          </a:p>
          <a:p>
            <a:pPr marL="561975" indent="-457200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Compliance to policy should be systematically monitored. </a:t>
            </a:r>
          </a:p>
        </p:txBody>
      </p:sp>
    </p:spTree>
    <p:extLst>
      <p:ext uri="{BB962C8B-B14F-4D97-AF65-F5344CB8AC3E}">
        <p14:creationId xmlns:p14="http://schemas.microsoft.com/office/powerpoint/2010/main" val="294055049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</TotalTime>
  <Words>459</Words>
  <Application>Microsoft Macintosh PowerPoint</Application>
  <PresentationFormat>Custom</PresentationFormat>
  <Paragraphs>68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Document</vt:lpstr>
      <vt:lpstr>PowerPoint Presentation</vt:lpstr>
      <vt:lpstr>PowerPoint Presentation</vt:lpstr>
      <vt:lpstr>ICT for Information Accessibility in Learning</vt:lpstr>
      <vt:lpstr>Network Partners</vt:lpstr>
      <vt:lpstr>ICT4IAL Aims</vt:lpstr>
      <vt:lpstr>ICT4IAL Aims</vt:lpstr>
      <vt:lpstr>Project objectives</vt:lpstr>
      <vt:lpstr>Development of Guidelines</vt:lpstr>
      <vt:lpstr>i-access Recommendations</vt:lpstr>
      <vt:lpstr>Development of Guidelines</vt:lpstr>
      <vt:lpstr>Workshops</vt:lpstr>
    </vt:vector>
  </TitlesOfParts>
  <Company>European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András Lénárt</dc:creator>
  <cp:lastModifiedBy>Marcella  Turner</cp:lastModifiedBy>
  <cp:revision>84</cp:revision>
  <cp:lastPrinted>2011-09-30T19:58:20Z</cp:lastPrinted>
  <dcterms:created xsi:type="dcterms:W3CDTF">2013-01-14T14:43:49Z</dcterms:created>
  <dcterms:modified xsi:type="dcterms:W3CDTF">2014-06-02T15:24:12Z</dcterms:modified>
</cp:coreProperties>
</file>