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354" r:id="rId2"/>
    <p:sldId id="422" r:id="rId3"/>
    <p:sldId id="469" r:id="rId4"/>
    <p:sldId id="471" r:id="rId5"/>
    <p:sldId id="441" r:id="rId6"/>
    <p:sldId id="479" r:id="rId7"/>
    <p:sldId id="476" r:id="rId8"/>
    <p:sldId id="475" r:id="rId9"/>
    <p:sldId id="473" r:id="rId10"/>
    <p:sldId id="478" r:id="rId11"/>
    <p:sldId id="480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7" autoAdjust="0"/>
    <p:restoredTop sz="86442" autoAdjust="0"/>
  </p:normalViewPr>
  <p:slideViewPr>
    <p:cSldViewPr>
      <p:cViewPr>
        <p:scale>
          <a:sx n="75" d="100"/>
          <a:sy n="75" d="100"/>
        </p:scale>
        <p:origin x="-8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71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FA6758-0C42-4A8E-A73F-5A510C09E38F}" type="datetimeFigureOut">
              <a:rPr lang="de-CH"/>
              <a:pPr>
                <a:defRPr/>
              </a:pPr>
              <a:t>19.06.2013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997B23-7657-49DC-AAE2-23D5C5C4D2C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80F6BA-D035-4312-AC47-BD2C23E348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B4DF-C1B5-45E2-AF11-F3A81E116D92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152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153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02AB3F6-EF5A-41A1-9BA4-B89084F1EE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3AB4-2E9F-4437-9E56-02D6523D6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1843-FBF0-436E-AD59-166C523652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D451-728B-4500-892C-04149D0390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0347-4E2B-4CCF-AF53-C5CFF50E7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9E5E-ED34-45D0-A8F3-9ECC88BA2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4D0F-F33A-4B17-A236-DF9398018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2104-73A2-4FE8-93A5-8EA1718DF6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D1D0-8F2F-4FBA-B498-2267747837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5D0C-853A-4C86-8060-544D4D47B4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0E70-9993-4E57-B933-6F2A30E0BB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A715-998A-459A-B0B7-0B25AB0D19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384F1-BC57-4225-8FFE-4B43D1C2C3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20FC-1D44-49A9-BFEA-E223F9DBA9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035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5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5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5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6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037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7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8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39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0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1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2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3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4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5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6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7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8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49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50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50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50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50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50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050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050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10050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/>
          </a:p>
        </p:txBody>
      </p:sp>
      <p:sp>
        <p:nvSpPr>
          <p:cNvPr id="10050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046E731-E8E1-476F-938B-F65C74D8D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050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  <p:sldLayoutId id="2147484411" r:id="rId12"/>
    <p:sldLayoutId id="2147484412" r:id="rId13"/>
    <p:sldLayoutId id="2147484413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e.slideshare.net/daisyconsortium/inclusive-publishing-in-the-educational-environm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pf.org/" TargetMode="External"/><Relationship Id="rId2" Type="http://schemas.openxmlformats.org/officeDocument/2006/relationships/hyperlink" Target="http://www.dais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gramcenter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11ymetadata.org/" TargetMode="External"/><Relationship Id="rId2" Type="http://schemas.openxmlformats.org/officeDocument/2006/relationships/hyperlink" Target="http://www.editeu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iki.benetech.org/display/a11ymetadata/Project+Overview" TargetMode="External"/><Relationship Id="rId4" Type="http://schemas.openxmlformats.org/officeDocument/2006/relationships/hyperlink" Target="https://wiki.benetech.org/display/a11ymetadata/Other+Related+Standards+and+Tec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textbookseurope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684213" y="476672"/>
            <a:ext cx="7772400" cy="23042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4400" b="1" dirty="0" smtClean="0"/>
              <a:t>The</a:t>
            </a:r>
            <a:r>
              <a:rPr lang="en-GB" sz="4000" b="1" dirty="0" smtClean="0"/>
              <a:t> </a:t>
            </a:r>
            <a:r>
              <a:rPr lang="en-GB" sz="4400" b="1" dirty="0" smtClean="0"/>
              <a:t>Accessible Digital Publishing Ecosystem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4400" dirty="0" smtClean="0">
              <a:effectLst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>
          <a:xfrm>
            <a:off x="755576" y="2636912"/>
            <a:ext cx="7704856" cy="2952329"/>
          </a:xfrm>
        </p:spPr>
        <p:txBody>
          <a:bodyPr/>
          <a:lstStyle/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What characterizes a piece of  electronic information that is accessible?</a:t>
            </a:r>
          </a:p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The publishing supply chain</a:t>
            </a:r>
          </a:p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The Importance of Standards</a:t>
            </a:r>
          </a:p>
          <a:p>
            <a:pPr marL="514350" indent="-514350" algn="l" eaLnBrk="1" hangingPunct="1">
              <a:defRPr/>
            </a:pPr>
            <a:endParaRPr lang="en-US" sz="1400" b="1" dirty="0" smtClean="0">
              <a:effectLst/>
            </a:endParaRPr>
          </a:p>
          <a:p>
            <a:pPr marL="457200" indent="-457200" algn="l" eaLnBrk="1" hangingPunct="1">
              <a:defRPr/>
            </a:pPr>
            <a:endParaRPr lang="de-CH" sz="2200" b="1" dirty="0" smtClean="0"/>
          </a:p>
          <a:p>
            <a:pPr algn="l"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endParaRPr lang="de-CH" sz="2000" dirty="0" smtClean="0"/>
          </a:p>
          <a:p>
            <a:pPr eaLnBrk="1" hangingPunct="1">
              <a:defRPr/>
            </a:pPr>
            <a:endParaRPr lang="de-CH" sz="4400" dirty="0" smtClean="0"/>
          </a:p>
          <a:p>
            <a:pPr eaLnBrk="1" hangingPunct="1">
              <a:defRPr/>
            </a:pPr>
            <a:endParaRPr lang="en-US" sz="3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55875" y="6248400"/>
            <a:ext cx="424815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ICT for Information Accessibility in Learning [ICT4IAL]                    Lisboa, 20 June 2013</a:t>
            </a:r>
            <a:endParaRPr lang="de-DE" dirty="0"/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278563"/>
            <a:ext cx="650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FE70B-300E-4314-A834-AB932350302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1844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en-US" sz="2800" b="1" dirty="0" smtClean="0">
              <a:effectLst/>
            </a:endParaRPr>
          </a:p>
          <a:p>
            <a:pPr indent="0">
              <a:buNone/>
            </a:pPr>
            <a:r>
              <a:rPr lang="en-US" sz="2800" b="1" dirty="0" smtClean="0">
                <a:effectLst/>
              </a:rPr>
              <a:t>The same, but with much more details and many links:</a:t>
            </a:r>
          </a:p>
          <a:p>
            <a:pPr indent="0">
              <a:buNone/>
            </a:pPr>
            <a:endParaRPr lang="de-CH" sz="2800" dirty="0" smtClean="0"/>
          </a:p>
          <a:p>
            <a:pPr indent="0">
              <a:buNone/>
            </a:pPr>
            <a:r>
              <a:rPr lang="de-CH" sz="2800" dirty="0" smtClean="0">
                <a:hlinkClick r:id="rId2"/>
              </a:rPr>
              <a:t>http://de.slideshare.net/daisyconsortium/inclusive-publishing-in-the-educational-environment</a:t>
            </a:r>
            <a:r>
              <a:rPr lang="de-CH" sz="2800" dirty="0" smtClean="0"/>
              <a:t> 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99792" y="6245225"/>
            <a:ext cx="3672408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effectLst/>
              </a:rPr>
              <a:t>Enhanced </a:t>
            </a:r>
            <a:r>
              <a:rPr lang="de-CH" b="1" dirty="0" err="1" smtClean="0">
                <a:effectLst/>
              </a:rPr>
              <a:t>eBooks</a:t>
            </a:r>
            <a:endParaRPr lang="de-CH" b="1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“Random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has been developing a new breed of enhanced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ebooks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Apple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ecosystem […] The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publisher has released six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iBooks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Author cookbooks in the last seven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 […] These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cooking guides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beyond the standard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ebook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allow for interactive conversion charts, shopping lists, and photo galleries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dirty="0" smtClean="0">
                <a:effectLst/>
              </a:rPr>
              <a:t>” [17 June 2013]</a:t>
            </a:r>
            <a:endParaRPr lang="de-C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1800" y="6245225"/>
            <a:ext cx="3528392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549274"/>
            <a:ext cx="8540750" cy="151157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/>
              </a:rPr>
              <a:t>An electronic piece of information is accessible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when it can be read with</a:t>
            </a:r>
            <a:endParaRPr lang="en-US" sz="2800" b="1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625" y="2132856"/>
            <a:ext cx="8540750" cy="3816425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4800" b="1" dirty="0" smtClean="0"/>
              <a:t>the eyes</a:t>
            </a:r>
          </a:p>
          <a:p>
            <a:pPr algn="ctr">
              <a:buNone/>
              <a:defRPr/>
            </a:pPr>
            <a:r>
              <a:rPr lang="en-US" sz="2400" b="1" dirty="0" smtClean="0"/>
              <a:t>and/or</a:t>
            </a:r>
          </a:p>
          <a:p>
            <a:pPr algn="ctr">
              <a:buNone/>
              <a:defRPr/>
            </a:pPr>
            <a:r>
              <a:rPr lang="en-US" sz="4800" b="1" dirty="0" smtClean="0"/>
              <a:t>the ears</a:t>
            </a:r>
          </a:p>
          <a:p>
            <a:pPr algn="ctr">
              <a:buNone/>
              <a:defRPr/>
            </a:pPr>
            <a:r>
              <a:rPr lang="en-US" sz="2400" b="1" dirty="0" smtClean="0"/>
              <a:t>and/or</a:t>
            </a:r>
          </a:p>
          <a:p>
            <a:pPr algn="ctr">
              <a:buNone/>
              <a:defRPr/>
            </a:pPr>
            <a:r>
              <a:rPr lang="en-US" sz="4800" b="1" dirty="0" smtClean="0"/>
              <a:t>the fingers</a:t>
            </a:r>
            <a:endParaRPr lang="en-US" sz="4800" b="1" dirty="0"/>
          </a:p>
        </p:txBody>
      </p:sp>
      <p:sp>
        <p:nvSpPr>
          <p:cNvPr id="2048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Bernhard Heinser     b.heinser@sbs.ch</a:t>
            </a:r>
          </a:p>
        </p:txBody>
      </p:sp>
      <p:sp>
        <p:nvSpPr>
          <p:cNvPr id="2048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27313" y="6245225"/>
            <a:ext cx="4032250" cy="476250"/>
          </a:xfrm>
          <a:noFill/>
        </p:spPr>
        <p:txBody>
          <a:bodyPr/>
          <a:lstStyle/>
          <a:p>
            <a:r>
              <a:rPr lang="en-US" smtClean="0"/>
              <a:t>ICT for Information Accessibility in Learning [ICT4IAL]                    Lisboa, 20 June 2013</a:t>
            </a:r>
            <a:endParaRPr lang="de-DE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6280150"/>
            <a:ext cx="6477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64726-B857-412B-A6D9-0A0C3A3F89B1}" type="slidenum">
              <a:rPr lang="de-DE" smtClean="0"/>
              <a:pPr/>
              <a:t>2</a:t>
            </a:fld>
            <a:endParaRPr lang="de-DE" smtClean="0"/>
          </a:p>
        </p:txBody>
      </p:sp>
      <p:pic>
        <p:nvPicPr>
          <p:cNvPr id="2048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Bernhard Heinser     b.heinser@sbs.ch</a:t>
            </a: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27313" y="6245225"/>
            <a:ext cx="3744912" cy="476250"/>
          </a:xfrm>
          <a:noFill/>
        </p:spPr>
        <p:txBody>
          <a:bodyPr/>
          <a:lstStyle/>
          <a:p>
            <a:r>
              <a:rPr lang="en-US" smtClean="0"/>
              <a:t>ICT for Information Accessibility in Learning [ICT4IAL]                    Lisboa, 20 June 2013</a:t>
            </a:r>
            <a:endParaRPr lang="de-DE" dirty="0" smtClean="0"/>
          </a:p>
        </p:txBody>
      </p:sp>
      <p:sp>
        <p:nvSpPr>
          <p:cNvPr id="2560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76250"/>
            <a:ext cx="8540750" cy="1439863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/>
                <a:latin typeface="Verdana" pitchFamily="34" charset="0"/>
              </a:rPr>
              <a:t>In Other Words</a:t>
            </a:r>
          </a:p>
        </p:txBody>
      </p:sp>
      <p:sp>
        <p:nvSpPr>
          <p:cNvPr id="212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204864"/>
            <a:ext cx="8540750" cy="3672061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GB" sz="4000" b="1" dirty="0" smtClean="0"/>
              <a:t>electronic books or documents of any kind as fully integrated synchronized and navigable multimedia products</a:t>
            </a:r>
          </a:p>
        </p:txBody>
      </p:sp>
      <p:pic>
        <p:nvPicPr>
          <p:cNvPr id="2560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12088" y="6280150"/>
            <a:ext cx="647700" cy="577850"/>
          </a:xfrm>
          <a:noFill/>
        </p:spPr>
      </p:pic>
      <p:sp>
        <p:nvSpPr>
          <p:cNvPr id="2560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563A09-305C-40D5-B56D-CB29AE006FE5}" type="slidenum">
              <a:rPr lang="de-DE" smtClean="0"/>
              <a:pPr/>
              <a:t>3</a:t>
            </a:fld>
            <a:endParaRPr lang="de-DE" smtClean="0"/>
          </a:p>
        </p:txBody>
      </p:sp>
      <p:pic>
        <p:nvPicPr>
          <p:cNvPr id="256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1800" y="6245225"/>
            <a:ext cx="3456384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7" name="Inhaltsplatzhalter 6" descr="http://t2.gstatic.com/images?q=tbn:ANd9GcTXRYR2h-WTkC3BkNfg7wWB4OFd-1YNr3BjLQKlGLL11PoCrmoX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8803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t2.gstatic.com/images?q=tbn:ANd9GcQDAgjodlO4PJ9PqJMDx5gWFkVRe1NTl9jbB9NfqZ0XLwRI-MJ-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48680"/>
            <a:ext cx="24765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t1.gstatic.com/images?q=tbn:ANd9GcTB7VWAYaIfJSSwBOrl4hKP-qba7V88Ya2RUPUbPVgM1dcJTYBP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2304256" cy="2240285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rc_mi" descr="http://www.fsbio-hannover.de/oftheweek/176/math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933056"/>
            <a:ext cx="50405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10" descr="http://t3.gstatic.com/images?q=tbn:ANd9GcQ-6RKZoU7inO6EJfV1nhnUF4Nza19aPjh6owhfRKt5QK24F9N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48680"/>
            <a:ext cx="25146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439862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effectLst/>
              </a:rPr>
              <a:t>The Publishing Supply Chain</a:t>
            </a:r>
            <a:endParaRPr lang="de-CH" sz="4000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08911" cy="38940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b="1" dirty="0" smtClean="0">
                <a:effectLst/>
              </a:rPr>
              <a:t>Producing &gt; Validating &gt; Distributing &gt; Retailing &gt; Search and Discovery &gt; Selling / Purchasing &gt; Reading System &gt; Reader</a:t>
            </a:r>
          </a:p>
          <a:p>
            <a:pPr eaLnBrk="1" hangingPunct="1">
              <a:buNone/>
              <a:defRPr/>
            </a:pPr>
            <a:endParaRPr lang="en-US" sz="1400" b="1" dirty="0" smtClean="0">
              <a:effectLst/>
            </a:endParaRPr>
          </a:p>
          <a:p>
            <a:pPr eaLnBrk="1" hangingPunct="1">
              <a:buNone/>
              <a:defRPr/>
            </a:pPr>
            <a:r>
              <a:rPr lang="en-US" sz="2400" dirty="0" smtClean="0">
                <a:effectLst/>
              </a:rPr>
              <a:t>Accessibility of the product - accessibility of the distribution channels - accessibility meta data – accessibility of the payment transaction tools - accessible reading systems</a:t>
            </a:r>
          </a:p>
          <a:p>
            <a:pPr eaLnBrk="1" hangingPunct="1">
              <a:buNone/>
              <a:defRPr/>
            </a:pPr>
            <a:endParaRPr lang="en-US" sz="1400" dirty="0" smtClean="0">
              <a:effectLst/>
            </a:endParaRPr>
          </a:p>
          <a:p>
            <a:pPr algn="ctr" eaLnBrk="1" hangingPunct="1">
              <a:buNone/>
              <a:defRPr/>
            </a:pPr>
            <a:r>
              <a:rPr lang="en-US" sz="2400" b="1" dirty="0" smtClean="0">
                <a:effectLst/>
              </a:rPr>
              <a:t>If one of those fails, accessibility fails</a:t>
            </a:r>
            <a:endParaRPr lang="de-CH" sz="2400" dirty="0" smtClean="0">
              <a:effectLst/>
            </a:endParaRPr>
          </a:p>
          <a:p>
            <a:pPr eaLnBrk="1" hangingPunct="1">
              <a:buNone/>
              <a:defRPr/>
            </a:pPr>
            <a:endParaRPr lang="en-US" sz="2400" dirty="0" smtClean="0">
              <a:effectLst/>
            </a:endParaRPr>
          </a:p>
          <a:p>
            <a:pPr eaLnBrk="1" hangingPunct="1">
              <a:buNone/>
              <a:defRPr/>
            </a:pPr>
            <a:endParaRPr lang="de-CH" sz="2400" dirty="0"/>
          </a:p>
        </p:txBody>
      </p:sp>
      <p:sp>
        <p:nvSpPr>
          <p:cNvPr id="2150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Bernhard Heinser     b.heinser@sbs.ch</a:t>
            </a:r>
          </a:p>
        </p:txBody>
      </p:sp>
      <p:sp>
        <p:nvSpPr>
          <p:cNvPr id="2150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68538" y="6245225"/>
            <a:ext cx="4175125" cy="476250"/>
          </a:xfrm>
          <a:noFill/>
        </p:spPr>
        <p:txBody>
          <a:bodyPr/>
          <a:lstStyle/>
          <a:p>
            <a:r>
              <a:rPr lang="en-US" smtClean="0"/>
              <a:t>ICT for Information Accessibility in Learning [ICT4IAL]                    Lisboa, 20 June 2013</a:t>
            </a:r>
            <a:endParaRPr lang="de-DE" smtClean="0"/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6280150"/>
            <a:ext cx="6477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29956-DF68-4F5F-B89C-DFA436113960}" type="slidenum">
              <a:rPr lang="de-DE" smtClean="0"/>
              <a:pPr/>
              <a:t>5</a:t>
            </a:fld>
            <a:endParaRPr lang="de-DE" smtClean="0"/>
          </a:p>
        </p:txBody>
      </p:sp>
      <p:pic>
        <p:nvPicPr>
          <p:cNvPr id="215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DAISY 3 / EPUB 2</a:t>
            </a:r>
            <a:endParaRPr lang="en-US" b="1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7" y="1484784"/>
            <a:ext cx="7704857" cy="4614391"/>
          </a:xfrm>
        </p:spPr>
        <p:txBody>
          <a:bodyPr/>
          <a:lstStyle/>
          <a:p>
            <a:pPr algn="ctr">
              <a:buNone/>
            </a:pPr>
            <a:endParaRPr lang="de-CH" dirty="0" smtClean="0">
              <a:effectLst/>
            </a:endParaRPr>
          </a:p>
          <a:p>
            <a:pPr algn="ctr">
              <a:buNone/>
            </a:pPr>
            <a:endParaRPr lang="de-CH" dirty="0" smtClean="0">
              <a:effectLst/>
            </a:endParaRPr>
          </a:p>
          <a:p>
            <a:pPr algn="ctr">
              <a:buNone/>
            </a:pPr>
            <a:r>
              <a:rPr lang="de-CH" sz="4800" b="1" dirty="0" smtClean="0">
                <a:effectLst/>
              </a:rPr>
              <a:t>EPUB 3</a:t>
            </a:r>
          </a:p>
          <a:p>
            <a:pPr algn="ctr">
              <a:buNone/>
            </a:pPr>
            <a:r>
              <a:rPr lang="en-US" sz="2400" b="1" dirty="0" smtClean="0">
                <a:effectLst/>
              </a:rPr>
              <a:t>built-in accessibility </a:t>
            </a:r>
            <a:r>
              <a:rPr lang="en-US" sz="2400" dirty="0" smtClean="0">
                <a:effectLst/>
              </a:rPr>
              <a:t>– navigation – synchronization text/audio – </a:t>
            </a:r>
            <a:r>
              <a:rPr lang="en-US" sz="2400" dirty="0" err="1" smtClean="0">
                <a:effectLst/>
              </a:rPr>
              <a:t>MathML</a:t>
            </a:r>
            <a:r>
              <a:rPr lang="en-US" sz="2400" dirty="0" smtClean="0">
                <a:effectLst/>
              </a:rPr>
              <a:t> –  SVG - global language </a:t>
            </a:r>
            <a:r>
              <a:rPr lang="en-US" sz="2400" dirty="0" smtClean="0">
                <a:effectLst/>
              </a:rPr>
              <a:t>support – rich meta data provision </a:t>
            </a:r>
            <a:r>
              <a:rPr lang="en-US" sz="2400" dirty="0" smtClean="0">
                <a:effectLst/>
              </a:rPr>
              <a:t>etc.</a:t>
            </a:r>
          </a:p>
          <a:p>
            <a:pPr algn="ctr">
              <a:buNone/>
            </a:pPr>
            <a:r>
              <a:rPr lang="en-US" sz="2400" dirty="0" smtClean="0">
                <a:effectLst/>
              </a:rPr>
              <a:t>DAISY Consortium: </a:t>
            </a:r>
            <a:r>
              <a:rPr lang="en-US" sz="2400" dirty="0" smtClean="0">
                <a:effectLst/>
                <a:hlinkClick r:id="rId2"/>
              </a:rPr>
              <a:t>www.daisy.org</a:t>
            </a:r>
            <a:endParaRPr lang="en-US" sz="2400" dirty="0" smtClean="0">
              <a:effectLst/>
            </a:endParaRPr>
          </a:p>
          <a:p>
            <a:pPr algn="ctr">
              <a:buNone/>
            </a:pPr>
            <a:r>
              <a:rPr lang="en-US" sz="2400" dirty="0" smtClean="0">
                <a:effectLst/>
              </a:rPr>
              <a:t>IDPF: </a:t>
            </a:r>
            <a:r>
              <a:rPr lang="en-US" sz="2400" dirty="0" smtClean="0">
                <a:effectLst/>
                <a:hlinkClick r:id="rId3"/>
              </a:rPr>
              <a:t>www.idpf.org</a:t>
            </a:r>
            <a:r>
              <a:rPr lang="en-US" sz="2400" dirty="0" smtClean="0">
                <a:effectLst/>
              </a:rPr>
              <a:t> </a:t>
            </a:r>
            <a:endParaRPr lang="en-US" sz="2400" dirty="0"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99792" y="6245225"/>
            <a:ext cx="3672408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4139952" y="1628800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effectLst/>
              </a:rPr>
              <a:t>DIAGRAM Project</a:t>
            </a:r>
            <a:endParaRPr lang="de-CH" b="1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1" y="1600200"/>
            <a:ext cx="8064897" cy="4498975"/>
          </a:xfrm>
        </p:spPr>
        <p:txBody>
          <a:bodyPr/>
          <a:lstStyle/>
          <a:p>
            <a:pPr indent="-349200"/>
            <a:r>
              <a:rPr lang="en-US" b="1" dirty="0" smtClean="0">
                <a:effectLst/>
              </a:rPr>
              <a:t>How to deal with non-textual elements </a:t>
            </a:r>
            <a:r>
              <a:rPr lang="en-US" dirty="0" smtClean="0">
                <a:effectLst/>
              </a:rPr>
              <a:t>[images, graphs, diagrams etc.]</a:t>
            </a:r>
            <a:r>
              <a:rPr lang="en-US" b="1" dirty="0" smtClean="0">
                <a:effectLst/>
              </a:rPr>
              <a:t>?</a:t>
            </a:r>
          </a:p>
          <a:p>
            <a:pPr indent="-349200"/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DIAGRAM </a:t>
            </a:r>
            <a:r>
              <a:rPr lang="en-US" b="1" dirty="0" smtClean="0">
                <a:effectLst/>
              </a:rPr>
              <a:t>Object Model</a:t>
            </a:r>
          </a:p>
          <a:p>
            <a:pPr indent="-349200"/>
            <a:r>
              <a:rPr lang="en-US" dirty="0" smtClean="0">
                <a:effectLst/>
                <a:hlinkClick r:id="rId2"/>
              </a:rPr>
              <a:t>www.diagramcenter.org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55776" y="6245225"/>
            <a:ext cx="3888432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effectLst/>
              </a:rPr>
              <a:t>Accessibility </a:t>
            </a:r>
            <a:r>
              <a:rPr lang="de-CH" b="1" dirty="0" err="1" smtClean="0">
                <a:effectLst/>
              </a:rPr>
              <a:t>Meta</a:t>
            </a:r>
            <a:r>
              <a:rPr lang="de-CH" b="1" dirty="0" smtClean="0">
                <a:effectLst/>
              </a:rPr>
              <a:t> Data</a:t>
            </a:r>
            <a:endParaRPr lang="de-CH" b="1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625" y="1772816"/>
            <a:ext cx="8540750" cy="4326359"/>
          </a:xfrm>
        </p:spPr>
        <p:txBody>
          <a:bodyPr/>
          <a:lstStyle/>
          <a:p>
            <a:r>
              <a:rPr lang="en-US" sz="2800" dirty="0" smtClean="0"/>
              <a:t>The ONIX for Books standard i</a:t>
            </a:r>
            <a:r>
              <a:rPr lang="en-US" sz="2800" dirty="0" smtClean="0">
                <a:effectLst/>
              </a:rPr>
              <a:t>ncludes in List 196 </a:t>
            </a:r>
            <a:r>
              <a:rPr lang="en-US" sz="2800" b="1" dirty="0" smtClean="0">
                <a:effectLst/>
              </a:rPr>
              <a:t>“e-publication Accessibility Data” </a:t>
            </a:r>
            <a:r>
              <a:rPr lang="en-US" sz="2800" dirty="0" smtClean="0">
                <a:effectLst/>
              </a:rPr>
              <a:t>(</a:t>
            </a:r>
            <a:r>
              <a:rPr lang="en-US" sz="2400" dirty="0" smtClean="0">
                <a:effectLst/>
                <a:hlinkClick r:id="rId2"/>
              </a:rPr>
              <a:t>www.editeur.org</a:t>
            </a:r>
            <a:r>
              <a:rPr lang="en-US" sz="2800" dirty="0" smtClean="0">
                <a:effectLst/>
              </a:rPr>
              <a:t>) </a:t>
            </a:r>
            <a:r>
              <a:rPr lang="en-US" sz="2800" b="1" dirty="0" smtClean="0">
                <a:effectLst/>
              </a:rPr>
              <a:t> </a:t>
            </a:r>
          </a:p>
          <a:p>
            <a:r>
              <a:rPr lang="en-US" sz="2800" b="1" dirty="0" smtClean="0">
                <a:effectLst/>
              </a:rPr>
              <a:t>Accessibility Metadata Project </a:t>
            </a:r>
            <a:r>
              <a:rPr lang="en-US" sz="2800" dirty="0" smtClean="0">
                <a:effectLst/>
              </a:rPr>
              <a:t>(</a:t>
            </a:r>
            <a:r>
              <a:rPr lang="en-US" sz="2400" u="sng" dirty="0" smtClean="0">
                <a:hlinkClick r:id="rId3"/>
              </a:rPr>
              <a:t>http://www.a11ymetadata.org/</a:t>
            </a:r>
            <a:r>
              <a:rPr lang="en-US" sz="2400" u="sng" dirty="0" smtClean="0"/>
              <a:t>; </a:t>
            </a:r>
            <a:r>
              <a:rPr lang="en-US" sz="2400" u="sng" dirty="0" smtClean="0">
                <a:hlinkClick r:id="rId4"/>
              </a:rPr>
              <a:t>https://wiki.benetech.org/display/a11ymetadata/Other+Related+Standards+and+Tech</a:t>
            </a:r>
            <a:r>
              <a:rPr lang="en-US" sz="2400" u="sng" dirty="0" smtClean="0"/>
              <a:t>; </a:t>
            </a:r>
            <a:r>
              <a:rPr lang="en-US" sz="2400" u="sng" dirty="0" smtClean="0">
                <a:hlinkClick r:id="rId5"/>
              </a:rPr>
              <a:t>https://wiki.benetech.org/display/a11ymetadata/Project+Overview</a:t>
            </a:r>
            <a:r>
              <a:rPr lang="en-US" sz="2400" u="sng" dirty="0" smtClean="0"/>
              <a:t>)</a:t>
            </a:r>
            <a:endParaRPr lang="de-CH" sz="2400" dirty="0" smtClean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Bernhard Heinser     b.heinser@sbs.ch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1800" y="6245225"/>
            <a:ext cx="3672408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ICT for Information Accessibility in Learning [ICT4IAL]                    </a:t>
            </a:r>
            <a:r>
              <a:rPr lang="en-US" dirty="0" err="1" smtClean="0"/>
              <a:t>Lisboa</a:t>
            </a:r>
            <a:r>
              <a:rPr lang="en-US" dirty="0" smtClean="0"/>
              <a:t>, 20 June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C4D0F-F33A-4B17-A236-DF93980180F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512019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E-Textbook Specifications </a:t>
            </a:r>
            <a:br>
              <a:rPr lang="en-US" sz="3200" b="1" dirty="0" smtClean="0"/>
            </a:br>
            <a:r>
              <a:rPr lang="en-US" sz="4800" b="1" dirty="0" err="1" smtClean="0">
                <a:effectLst/>
              </a:rPr>
              <a:t>eTernity</a:t>
            </a:r>
            <a:r>
              <a:rPr lang="en-US" sz="4800" b="1" dirty="0" smtClean="0">
                <a:effectLst/>
              </a:rPr>
              <a:t> Project</a:t>
            </a:r>
            <a:endParaRPr lang="de-CH" sz="4800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540750" cy="3822303"/>
          </a:xfrm>
        </p:spPr>
        <p:txBody>
          <a:bodyPr/>
          <a:lstStyle/>
          <a:p>
            <a:pPr indent="0">
              <a:buNone/>
            </a:pPr>
            <a:r>
              <a:rPr lang="en-US" sz="2800" dirty="0" smtClean="0">
                <a:effectLst/>
              </a:rPr>
              <a:t>The </a:t>
            </a:r>
            <a:r>
              <a:rPr lang="en-US" sz="2800" dirty="0" err="1" smtClean="0">
                <a:effectLst/>
              </a:rPr>
              <a:t>eTernity</a:t>
            </a:r>
            <a:r>
              <a:rPr lang="en-US" sz="2800" dirty="0" smtClean="0">
                <a:effectLst/>
              </a:rPr>
              <a:t> project is […] “about bringing European stakeholders in education together: </a:t>
            </a:r>
            <a:r>
              <a:rPr lang="en-US" sz="2800" b="1" dirty="0" smtClean="0">
                <a:effectLst/>
              </a:rPr>
              <a:t>developing a common vision, frameworks and specifications for e-textbooks for educational purposes. </a:t>
            </a:r>
            <a:r>
              <a:rPr lang="en-US" sz="2800" dirty="0" smtClean="0">
                <a:effectLst/>
              </a:rPr>
              <a:t>The idea is to fulfill educational requirements for e-textbooks as a channel for creating interactive, adaptable, </a:t>
            </a:r>
            <a:r>
              <a:rPr lang="en-US" sz="2800" dirty="0" err="1" smtClean="0">
                <a:effectLst/>
              </a:rPr>
              <a:t>personalizable</a:t>
            </a:r>
            <a:r>
              <a:rPr lang="en-US" sz="2800" dirty="0" smtClean="0">
                <a:effectLst/>
              </a:rPr>
              <a:t> resources. </a:t>
            </a:r>
            <a:r>
              <a:rPr lang="en-US" sz="2400" dirty="0" smtClean="0">
                <a:effectLst/>
                <a:hlinkClick r:id="rId2"/>
              </a:rPr>
              <a:t>http://etextbookseurope.eu/</a:t>
            </a:r>
            <a:r>
              <a:rPr lang="en-US" sz="2400" dirty="0" smtClean="0">
                <a:effectLst/>
              </a:rPr>
              <a:t> </a:t>
            </a:r>
            <a:endParaRPr lang="en-US" sz="2400" dirty="0">
              <a:effectLst/>
            </a:endParaRPr>
          </a:p>
        </p:txBody>
      </p:sp>
      <p:sp>
        <p:nvSpPr>
          <p:cNvPr id="2150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Bernhard Heinser     b.heinser@sbs.ch</a:t>
            </a:r>
          </a:p>
        </p:txBody>
      </p:sp>
      <p:sp>
        <p:nvSpPr>
          <p:cNvPr id="2150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68538" y="6245225"/>
            <a:ext cx="4175125" cy="476250"/>
          </a:xfrm>
          <a:noFill/>
        </p:spPr>
        <p:txBody>
          <a:bodyPr/>
          <a:lstStyle/>
          <a:p>
            <a:r>
              <a:rPr lang="en-US" smtClean="0"/>
              <a:t>ICT for Information Accessibility in Learning [ICT4IAL]                    Lisboa, 20 June 2013</a:t>
            </a:r>
            <a:endParaRPr lang="de-DE" smtClean="0"/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280150"/>
            <a:ext cx="6477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29956-DF68-4F5F-B89C-DFA436113960}" type="slidenum">
              <a:rPr lang="de-DE" smtClean="0"/>
              <a:pPr/>
              <a:t>9</a:t>
            </a:fld>
            <a:endParaRPr lang="de-DE" smtClean="0"/>
          </a:p>
        </p:txBody>
      </p:sp>
      <p:pic>
        <p:nvPicPr>
          <p:cNvPr id="215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8438" y="6273800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ken">
  <a:themeElements>
    <a:clrScheme name="Wolken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Wolk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lken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lken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0</TotalTime>
  <Words>532</Words>
  <Application>Microsoft Office PowerPoint</Application>
  <PresentationFormat>Bildschirmpräsentation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Wolken</vt:lpstr>
      <vt:lpstr>     The Accessible Digital Publishing Ecosystem </vt:lpstr>
      <vt:lpstr>An electronic piece of information is accessible  when it can be read with</vt:lpstr>
      <vt:lpstr>In Other Words</vt:lpstr>
      <vt:lpstr>Folie 4</vt:lpstr>
      <vt:lpstr>The Publishing Supply Chain</vt:lpstr>
      <vt:lpstr>DAISY 3 / EPUB 2</vt:lpstr>
      <vt:lpstr>DIAGRAM Project</vt:lpstr>
      <vt:lpstr>Accessibility Meta Data</vt:lpstr>
      <vt:lpstr>E-Textbook Specifications  eTernity Project</vt:lpstr>
      <vt:lpstr>Folie 10</vt:lpstr>
      <vt:lpstr>Enhanced eBooks</vt:lpstr>
    </vt:vector>
  </TitlesOfParts>
  <Company>SBS,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heinserb</dc:creator>
  <cp:lastModifiedBy>Bernhard Heinser</cp:lastModifiedBy>
  <cp:revision>353</cp:revision>
  <dcterms:created xsi:type="dcterms:W3CDTF">2009-03-17T14:06:14Z</dcterms:created>
  <dcterms:modified xsi:type="dcterms:W3CDTF">2013-06-19T07:35:50Z</dcterms:modified>
</cp:coreProperties>
</file>