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72" r:id="rId3"/>
    <p:sldId id="273" r:id="rId4"/>
    <p:sldId id="274" r:id="rId5"/>
    <p:sldId id="269" r:id="rId6"/>
    <p:sldId id="275" r:id="rId7"/>
    <p:sldId id="271" r:id="rId8"/>
    <p:sldId id="270" r:id="rId9"/>
    <p:sldId id="277" r:id="rId10"/>
    <p:sldId id="259" r:id="rId11"/>
  </p:sldIdLst>
  <p:sldSz cx="10080625" cy="7559675"/>
  <p:notesSz cx="7559675" cy="10691813"/>
  <p:defaultTextStyle>
    <a:defPPr>
      <a:defRPr lang="en-GB"/>
    </a:defPPr>
    <a:lvl1pPr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1pPr>
    <a:lvl2pPr marL="4286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2pPr>
    <a:lvl3pPr marL="644525" indent="-214313"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3pPr>
    <a:lvl4pPr marL="860425" indent="-212725"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4pPr>
    <a:lvl5pPr marL="10763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5pPr>
    <a:lvl6pPr marL="2286000" algn="l" defTabSz="457200" rtl="0" eaLnBrk="1" latinLnBrk="0" hangingPunct="1">
      <a:defRPr kern="1200">
        <a:solidFill>
          <a:schemeClr val="bg1"/>
        </a:solidFill>
        <a:latin typeface="Arial" charset="0"/>
        <a:ea typeface="ＭＳ Ｐゴシック" charset="0"/>
        <a:cs typeface="Lucida Sans Unicode" charset="0"/>
      </a:defRPr>
    </a:lvl6pPr>
    <a:lvl7pPr marL="2743200" algn="l" defTabSz="457200" rtl="0" eaLnBrk="1" latinLnBrk="0" hangingPunct="1">
      <a:defRPr kern="1200">
        <a:solidFill>
          <a:schemeClr val="bg1"/>
        </a:solidFill>
        <a:latin typeface="Arial" charset="0"/>
        <a:ea typeface="ＭＳ Ｐゴシック" charset="0"/>
        <a:cs typeface="Lucida Sans Unicode" charset="0"/>
      </a:defRPr>
    </a:lvl7pPr>
    <a:lvl8pPr marL="3200400" algn="l" defTabSz="457200" rtl="0" eaLnBrk="1" latinLnBrk="0" hangingPunct="1">
      <a:defRPr kern="1200">
        <a:solidFill>
          <a:schemeClr val="bg1"/>
        </a:solidFill>
        <a:latin typeface="Arial" charset="0"/>
        <a:ea typeface="ＭＳ Ｐゴシック" charset="0"/>
        <a:cs typeface="Lucida Sans Unicode" charset="0"/>
      </a:defRPr>
    </a:lvl8pPr>
    <a:lvl9pPr marL="3657600" algn="l" defTabSz="457200" rtl="0" eaLnBrk="1" latinLnBrk="0" hangingPunct="1">
      <a:defRPr kern="1200">
        <a:solidFill>
          <a:schemeClr val="bg1"/>
        </a:solidFill>
        <a:latin typeface="Arial" charset="0"/>
        <a:ea typeface="ＭＳ Ｐゴシック" charset="0"/>
        <a:cs typeface="Lucida Sans Unicode" charset="0"/>
      </a:defRPr>
    </a:lvl9pPr>
  </p:defaultTextStyle>
  <p:extLst>
    <p:ext uri="{EFAFB233-063F-42B5-8137-9DF3F51BA10A}">
      <p15:sldGuideLst xmlns:p15="http://schemas.microsoft.com/office/powerpoint/2012/main" xmlns="">
        <p15:guide id="1" orient="horz">
          <p15:clr>
            <a:srgbClr val="A4A3A4"/>
          </p15:clr>
        </p15:guide>
        <p15:guide id="2" pos="63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5959"/>
    <a:srgbClr val="00000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89" autoAdjust="0"/>
    <p:restoredTop sz="86388" autoAdjust="0"/>
  </p:normalViewPr>
  <p:slideViewPr>
    <p:cSldViewPr>
      <p:cViewPr varScale="1">
        <p:scale>
          <a:sx n="52" d="100"/>
          <a:sy n="52" d="100"/>
        </p:scale>
        <p:origin x="-120" y="-632"/>
      </p:cViewPr>
      <p:guideLst>
        <p:guide orient="horz"/>
        <p:guide pos="6349"/>
      </p:guideLst>
    </p:cSldViewPr>
  </p:slideViewPr>
  <p:outlineViewPr>
    <p:cViewPr varScale="1">
      <p:scale>
        <a:sx n="170" d="200"/>
        <a:sy n="170" d="200"/>
      </p:scale>
      <p:origin x="0" y="25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ea typeface="+mn-ea"/>
              <a:cs typeface="+mn-cs"/>
            </a:endParaRPr>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a:defRPr/>
            </a:pPr>
            <a:endParaRPr lang="en-US">
              <a:ea typeface="+mn-ea"/>
              <a:cs typeface="+mn-cs"/>
            </a:endParaRPr>
          </a:p>
        </p:txBody>
      </p:sp>
      <p:sp>
        <p:nvSpPr>
          <p:cNvPr id="14340" name="Rectangle 3"/>
          <p:cNvSpPr>
            <a:spLocks noGrp="1" noRot="1" noChangeAspect="1" noChangeArrowheads="1"/>
          </p:cNvSpPr>
          <p:nvPr>
            <p:ph type="sldImg"/>
          </p:nvPr>
        </p:nvSpPr>
        <p:spPr bwMode="auto">
          <a:xfrm>
            <a:off x="1106488" y="812800"/>
            <a:ext cx="53403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2052" name="Rectangle 4"/>
          <p:cNvSpPr>
            <a:spLocks noGrp="1" noChangeArrowheads="1"/>
          </p:cNvSpPr>
          <p:nvPr>
            <p:ph type="body"/>
          </p:nvPr>
        </p:nvSpPr>
        <p:spPr bwMode="auto">
          <a:xfrm>
            <a:off x="755650" y="5078413"/>
            <a:ext cx="6043613" cy="48069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3" name="Rectangle 5"/>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a:p>
        </p:txBody>
      </p:sp>
      <p:sp>
        <p:nvSpPr>
          <p:cNvPr id="2054" name="Rectangle 6"/>
          <p:cNvSpPr>
            <a:spLocks noGrp="1" noChangeArrowheads="1"/>
          </p:cNvSpPr>
          <p:nvPr>
            <p:ph type="dt"/>
          </p:nvPr>
        </p:nvSpPr>
        <p:spPr bwMode="auto">
          <a:xfrm>
            <a:off x="4278313"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a:p>
        </p:txBody>
      </p:sp>
      <p:sp>
        <p:nvSpPr>
          <p:cNvPr id="2055" name="Rectangle 7"/>
          <p:cNvSpPr>
            <a:spLocks noGrp="1" noChangeArrowheads="1"/>
          </p:cNvSpPr>
          <p:nvPr>
            <p:ph type="ftr"/>
          </p:nvPr>
        </p:nvSpPr>
        <p:spPr bwMode="auto">
          <a:xfrm>
            <a:off x="0"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Lucida Sans Unicode" charset="0"/>
                <a:cs typeface="Lucida Sans Unicode" charset="0"/>
              </a:defRPr>
            </a:lvl1pPr>
          </a:lstStyle>
          <a:p>
            <a:pPr>
              <a:defRPr/>
            </a:pPr>
            <a:endParaRPr lang="en-US"/>
          </a:p>
        </p:txBody>
      </p:sp>
      <p:sp>
        <p:nvSpPr>
          <p:cNvPr id="2056" name="Rectangle 8"/>
          <p:cNvSpPr>
            <a:spLocks noGrp="1" noChangeArrowheads="1"/>
          </p:cNvSpPr>
          <p:nvPr>
            <p:ph type="sldNum"/>
          </p:nvPr>
        </p:nvSpPr>
        <p:spPr bwMode="auto">
          <a:xfrm>
            <a:off x="4278313"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defRPr>
            </a:lvl1pPr>
          </a:lstStyle>
          <a:p>
            <a:fld id="{2399FBCE-7624-A547-A12C-9918B681BB69}" type="slidenum">
              <a:rPr lang="en-GB"/>
              <a:pPr/>
              <a:t>‹#›</a:t>
            </a:fld>
            <a:endParaRPr lang="en-GB"/>
          </a:p>
        </p:txBody>
      </p:sp>
    </p:spTree>
    <p:extLst>
      <p:ext uri="{BB962C8B-B14F-4D97-AF65-F5344CB8AC3E}">
        <p14:creationId xmlns:p14="http://schemas.microsoft.com/office/powerpoint/2010/main" val="16157214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8" charset="-128"/>
        <a:cs typeface="ＭＳ Ｐゴシック" pitchFamily="-108" charset="-128"/>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ct4ial.eu" TargetMode="External"/><Relationship Id="rId4" Type="http://schemas.openxmlformats.org/officeDocument/2006/relationships/hyperlink" Target="http://www.european-agency.org" TargetMode="External"/><Relationship Id="rId5" Type="http://schemas.openxmlformats.org/officeDocument/2006/relationships/hyperlink" Target="http://www.daisy.org" TargetMode="External"/><Relationship Id="rId6" Type="http://schemas.openxmlformats.org/officeDocument/2006/relationships/hyperlink" Target="http://www.eun.org" TargetMode="External"/><Relationship Id="rId7" Type="http://schemas.openxmlformats.org/officeDocument/2006/relationships/hyperlink" Target="http://www.g3ict.com" TargetMode="External"/><Relationship Id="rId8" Type="http://schemas.openxmlformats.org/officeDocument/2006/relationships/hyperlink" Target="http://www.iau-aiu.net" TargetMode="External"/><Relationship Id="rId9" Type="http://schemas.openxmlformats.org/officeDocument/2006/relationships/hyperlink" Target="http://www.unesco.org"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Lucida Sans Unicode" charset="0"/>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5pPr>
            <a:lvl6pPr marL="4572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6pPr>
            <a:lvl7pPr marL="9144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7pPr>
            <a:lvl8pPr marL="13716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8pPr>
            <a:lvl9pPr marL="1828800" eaLnBrk="0" fontAlgn="base" hangingPunct="0">
              <a:lnSpc>
                <a:spcPct val="8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Lucida Sans Unicode" charset="0"/>
                <a:cs typeface="Lucida Sans Unicode" charset="0"/>
              </a:defRPr>
            </a:lvl9pPr>
          </a:lstStyle>
          <a:p>
            <a:pPr eaLnBrk="1"/>
            <a:fld id="{BC090254-953C-1243-B101-7674916BCABE}" type="slidenum">
              <a:rPr lang="en-GB" sz="1400">
                <a:solidFill>
                  <a:srgbClr val="000000"/>
                </a:solidFill>
                <a:latin typeface="Times New Roman" charset="0"/>
              </a:rPr>
              <a:pPr eaLnBrk="1"/>
              <a:t>1</a:t>
            </a:fld>
            <a:endParaRPr lang="en-GB" sz="1400">
              <a:solidFill>
                <a:srgbClr val="000000"/>
              </a:solidFill>
              <a:latin typeface="Times New Roman" charset="0"/>
            </a:endParaRPr>
          </a:p>
        </p:txBody>
      </p:sp>
      <p:sp>
        <p:nvSpPr>
          <p:cNvPr id="16387" name="Text Box 1"/>
          <p:cNvSpPr>
            <a:spLocks noGrp="1" noRot="1" noChangeAspect="1" noChangeArrowheads="1"/>
          </p:cNvSpPr>
          <p:nvPr>
            <p:ph type="sldImg"/>
          </p:nvPr>
        </p:nvSpPr>
        <p:spPr>
          <a:xfrm>
            <a:off x="1106488" y="812800"/>
            <a:ext cx="5341937" cy="4006850"/>
          </a:xfrm>
          <a:solidFill>
            <a:srgbClr val="FFFFFF"/>
          </a:solidFill>
          <a:ln>
            <a:solidFill>
              <a:srgbClr val="000000"/>
            </a:solidFill>
            <a:miter lim="800000"/>
            <a:headEnd/>
            <a:tailEnd/>
          </a:ln>
        </p:spPr>
      </p:sp>
      <p:sp>
        <p:nvSpPr>
          <p:cNvPr id="16388" name="Text Box 2"/>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1200" dirty="0" smtClean="0">
                <a:cs typeface="Lucida Sans Unicode" charset="0"/>
              </a:rPr>
              <a:t>Marcella</a:t>
            </a:r>
            <a:endParaRPr lang="en-US" sz="1200" dirty="0" smtClean="0">
              <a:solidFill>
                <a:srgbClr val="595959"/>
              </a:solidFill>
              <a:cs typeface="Lucida Sans Unicode" charset="0"/>
            </a:endParaRPr>
          </a:p>
        </p:txBody>
      </p:sp>
    </p:spTree>
    <p:extLst>
      <p:ext uri="{BB962C8B-B14F-4D97-AF65-F5344CB8AC3E}">
        <p14:creationId xmlns:p14="http://schemas.microsoft.com/office/powerpoint/2010/main" val="371326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projects since 2011</a:t>
            </a:r>
          </a:p>
          <a:p>
            <a:r>
              <a:rPr lang="en-US" dirty="0" err="1" smtClean="0"/>
              <a:t>eTwinning</a:t>
            </a:r>
            <a:r>
              <a:rPr lang="en-US" dirty="0" smtClean="0"/>
              <a:t> 45% of all EU schools</a:t>
            </a:r>
          </a:p>
          <a:p>
            <a:r>
              <a:rPr lang="en-US" dirty="0" smtClean="0"/>
              <a:t>FCL : Interact, Exchange, Develop, Investigate, Present</a:t>
            </a:r>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4</a:t>
            </a:fld>
            <a:endParaRPr lang="en-GB"/>
          </a:p>
        </p:txBody>
      </p:sp>
    </p:spTree>
    <p:extLst>
      <p:ext uri="{BB962C8B-B14F-4D97-AF65-F5344CB8AC3E}">
        <p14:creationId xmlns:p14="http://schemas.microsoft.com/office/powerpoint/2010/main" val="298383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smtClean="0"/>
              <a:t>Important to </a:t>
            </a:r>
            <a:r>
              <a:rPr lang="fr-BE" dirty="0" err="1" smtClean="0"/>
              <a:t>introduce</a:t>
            </a:r>
            <a:r>
              <a:rPr lang="fr-BE" dirty="0" smtClean="0"/>
              <a:t> the topic to the staff,</a:t>
            </a:r>
            <a:r>
              <a:rPr lang="fr-BE" baseline="0" dirty="0" smtClean="0"/>
              <a:t> </a:t>
            </a:r>
            <a:r>
              <a:rPr lang="fr-BE" baseline="0" dirty="0" err="1" smtClean="0"/>
              <a:t>give</a:t>
            </a:r>
            <a:r>
              <a:rPr lang="fr-BE" baseline="0" dirty="0" smtClean="0"/>
              <a:t> room for questions </a:t>
            </a:r>
            <a:r>
              <a:rPr lang="fr-BE" baseline="0" dirty="0" err="1" smtClean="0"/>
              <a:t>e.g</a:t>
            </a:r>
            <a:r>
              <a:rPr lang="fr-BE" baseline="0" dirty="0" smtClean="0"/>
              <a:t>. </a:t>
            </a:r>
            <a:r>
              <a:rPr lang="fr-BE" baseline="0" dirty="0" err="1" smtClean="0"/>
              <a:t>which</a:t>
            </a:r>
            <a:r>
              <a:rPr lang="fr-BE" baseline="0" dirty="0" smtClean="0"/>
              <a:t> font size </a:t>
            </a:r>
            <a:r>
              <a:rPr lang="fr-BE" baseline="0" dirty="0" err="1" smtClean="0"/>
              <a:t>is</a:t>
            </a:r>
            <a:r>
              <a:rPr lang="fr-BE" baseline="0" dirty="0" smtClean="0"/>
              <a:t> big </a:t>
            </a:r>
            <a:r>
              <a:rPr lang="fr-BE" baseline="0" dirty="0" err="1" smtClean="0"/>
              <a:t>enough</a:t>
            </a:r>
            <a:r>
              <a:rPr lang="fr-BE" baseline="0" dirty="0" smtClean="0"/>
              <a:t>? </a:t>
            </a:r>
          </a:p>
          <a:p>
            <a:pPr marL="171450" indent="-171450">
              <a:buFontTx/>
              <a:buChar char="-"/>
            </a:pPr>
            <a:r>
              <a:rPr lang="fr-BE" baseline="0" dirty="0" err="1" smtClean="0"/>
              <a:t>During</a:t>
            </a:r>
            <a:r>
              <a:rPr lang="fr-BE" baseline="0" dirty="0" smtClean="0"/>
              <a:t> the session, </a:t>
            </a:r>
            <a:r>
              <a:rPr lang="fr-BE" baseline="0" dirty="0" err="1" smtClean="0"/>
              <a:t>colleagues</a:t>
            </a:r>
            <a:r>
              <a:rPr lang="fr-BE" baseline="0" dirty="0" smtClean="0"/>
              <a:t> </a:t>
            </a:r>
            <a:r>
              <a:rPr lang="fr-BE" baseline="0" dirty="0" err="1" smtClean="0"/>
              <a:t>reported</a:t>
            </a:r>
            <a:r>
              <a:rPr lang="fr-BE" baseline="0" dirty="0" smtClean="0"/>
              <a:t> </a:t>
            </a:r>
            <a:r>
              <a:rPr lang="fr-BE" baseline="0" dirty="0" err="1" smtClean="0"/>
              <a:t>that</a:t>
            </a:r>
            <a:r>
              <a:rPr lang="fr-BE" baseline="0" dirty="0" smtClean="0"/>
              <a:t> </a:t>
            </a:r>
            <a:r>
              <a:rPr lang="fr-BE" baseline="0" dirty="0" err="1" smtClean="0"/>
              <a:t>teachers</a:t>
            </a:r>
            <a:r>
              <a:rPr lang="fr-BE" baseline="0" dirty="0" smtClean="0"/>
              <a:t> </a:t>
            </a:r>
            <a:r>
              <a:rPr lang="fr-BE" baseline="0" dirty="0" err="1" smtClean="0"/>
              <a:t>with</a:t>
            </a:r>
            <a:r>
              <a:rPr lang="fr-BE" baseline="0" dirty="0" smtClean="0"/>
              <a:t> </a:t>
            </a:r>
            <a:r>
              <a:rPr lang="fr-BE" baseline="0" dirty="0" err="1" smtClean="0"/>
              <a:t>students</a:t>
            </a:r>
            <a:r>
              <a:rPr lang="fr-BE" baseline="0" dirty="0" smtClean="0"/>
              <a:t> </a:t>
            </a:r>
            <a:r>
              <a:rPr lang="fr-BE" baseline="0" dirty="0" err="1" smtClean="0"/>
              <a:t>with</a:t>
            </a:r>
            <a:r>
              <a:rPr lang="fr-BE" baseline="0" dirty="0" smtClean="0"/>
              <a:t> </a:t>
            </a:r>
            <a:r>
              <a:rPr lang="fr-BE" baseline="0" dirty="0" err="1" smtClean="0"/>
              <a:t>special</a:t>
            </a:r>
            <a:r>
              <a:rPr lang="fr-BE" baseline="0" dirty="0" smtClean="0"/>
              <a:t> </a:t>
            </a:r>
            <a:r>
              <a:rPr lang="fr-BE" baseline="0" dirty="0" err="1" smtClean="0"/>
              <a:t>needs</a:t>
            </a:r>
            <a:r>
              <a:rPr lang="fr-BE" baseline="0" dirty="0" smtClean="0"/>
              <a:t> </a:t>
            </a:r>
            <a:r>
              <a:rPr lang="fr-BE" baseline="0" dirty="0" err="1" smtClean="0"/>
              <a:t>participate</a:t>
            </a:r>
            <a:r>
              <a:rPr lang="fr-BE" baseline="0" dirty="0" smtClean="0"/>
              <a:t> in EUN </a:t>
            </a:r>
            <a:r>
              <a:rPr lang="fr-BE" baseline="0" dirty="0" err="1" smtClean="0"/>
              <a:t>projects</a:t>
            </a:r>
            <a:r>
              <a:rPr lang="fr-BE" baseline="0" dirty="0" smtClean="0"/>
              <a:t> </a:t>
            </a:r>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5</a:t>
            </a:fld>
            <a:endParaRPr lang="en-GB"/>
          </a:p>
        </p:txBody>
      </p:sp>
    </p:spTree>
    <p:extLst>
      <p:ext uri="{BB962C8B-B14F-4D97-AF65-F5344CB8AC3E}">
        <p14:creationId xmlns:p14="http://schemas.microsoft.com/office/powerpoint/2010/main" val="69919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smtClean="0"/>
              <a:t>Important to </a:t>
            </a:r>
            <a:r>
              <a:rPr lang="fr-BE" dirty="0" err="1" smtClean="0"/>
              <a:t>introduce</a:t>
            </a:r>
            <a:r>
              <a:rPr lang="fr-BE" dirty="0" smtClean="0"/>
              <a:t> the topic to the staff,</a:t>
            </a:r>
            <a:r>
              <a:rPr lang="fr-BE" baseline="0" dirty="0" smtClean="0"/>
              <a:t> </a:t>
            </a:r>
            <a:r>
              <a:rPr lang="fr-BE" baseline="0" dirty="0" err="1" smtClean="0"/>
              <a:t>give</a:t>
            </a:r>
            <a:r>
              <a:rPr lang="fr-BE" baseline="0" dirty="0" smtClean="0"/>
              <a:t> room for questions </a:t>
            </a:r>
            <a:r>
              <a:rPr lang="fr-BE" baseline="0" dirty="0" err="1" smtClean="0"/>
              <a:t>e.g</a:t>
            </a:r>
            <a:r>
              <a:rPr lang="fr-BE" baseline="0" dirty="0" smtClean="0"/>
              <a:t>. </a:t>
            </a:r>
            <a:r>
              <a:rPr lang="fr-BE" baseline="0" dirty="0" err="1" smtClean="0"/>
              <a:t>which</a:t>
            </a:r>
            <a:r>
              <a:rPr lang="fr-BE" baseline="0" dirty="0" smtClean="0"/>
              <a:t> font size </a:t>
            </a:r>
            <a:r>
              <a:rPr lang="fr-BE" baseline="0" dirty="0" err="1" smtClean="0"/>
              <a:t>is</a:t>
            </a:r>
            <a:r>
              <a:rPr lang="fr-BE" baseline="0" dirty="0" smtClean="0"/>
              <a:t> big </a:t>
            </a:r>
            <a:r>
              <a:rPr lang="fr-BE" baseline="0" dirty="0" err="1" smtClean="0"/>
              <a:t>enough</a:t>
            </a:r>
            <a:r>
              <a:rPr lang="fr-BE" baseline="0" dirty="0" smtClean="0"/>
              <a:t>? </a:t>
            </a:r>
          </a:p>
          <a:p>
            <a:pPr marL="171450" indent="-171450">
              <a:buFontTx/>
              <a:buChar char="-"/>
            </a:pPr>
            <a:r>
              <a:rPr lang="fr-BE" baseline="0" dirty="0" err="1" smtClean="0"/>
              <a:t>During</a:t>
            </a:r>
            <a:r>
              <a:rPr lang="fr-BE" baseline="0" dirty="0" smtClean="0"/>
              <a:t> the session, </a:t>
            </a:r>
            <a:r>
              <a:rPr lang="fr-BE" baseline="0" dirty="0" err="1" smtClean="0"/>
              <a:t>colleagues</a:t>
            </a:r>
            <a:r>
              <a:rPr lang="fr-BE" baseline="0" dirty="0" smtClean="0"/>
              <a:t> </a:t>
            </a:r>
            <a:r>
              <a:rPr lang="fr-BE" baseline="0" dirty="0" err="1" smtClean="0"/>
              <a:t>reported</a:t>
            </a:r>
            <a:r>
              <a:rPr lang="fr-BE" baseline="0" dirty="0" smtClean="0"/>
              <a:t> </a:t>
            </a:r>
            <a:r>
              <a:rPr lang="fr-BE" baseline="0" dirty="0" err="1" smtClean="0"/>
              <a:t>that</a:t>
            </a:r>
            <a:r>
              <a:rPr lang="fr-BE" baseline="0" dirty="0" smtClean="0"/>
              <a:t> </a:t>
            </a:r>
            <a:r>
              <a:rPr lang="fr-BE" baseline="0" dirty="0" err="1" smtClean="0"/>
              <a:t>teachers</a:t>
            </a:r>
            <a:r>
              <a:rPr lang="fr-BE" baseline="0" dirty="0" smtClean="0"/>
              <a:t> </a:t>
            </a:r>
            <a:r>
              <a:rPr lang="fr-BE" baseline="0" dirty="0" err="1" smtClean="0"/>
              <a:t>with</a:t>
            </a:r>
            <a:r>
              <a:rPr lang="fr-BE" baseline="0" dirty="0" smtClean="0"/>
              <a:t> </a:t>
            </a:r>
            <a:r>
              <a:rPr lang="fr-BE" baseline="0" dirty="0" err="1" smtClean="0"/>
              <a:t>students</a:t>
            </a:r>
            <a:r>
              <a:rPr lang="fr-BE" baseline="0" dirty="0" smtClean="0"/>
              <a:t> </a:t>
            </a:r>
            <a:r>
              <a:rPr lang="fr-BE" baseline="0" dirty="0" err="1" smtClean="0"/>
              <a:t>with</a:t>
            </a:r>
            <a:r>
              <a:rPr lang="fr-BE" baseline="0" dirty="0" smtClean="0"/>
              <a:t> </a:t>
            </a:r>
            <a:r>
              <a:rPr lang="fr-BE" baseline="0" dirty="0" err="1" smtClean="0"/>
              <a:t>special</a:t>
            </a:r>
            <a:r>
              <a:rPr lang="fr-BE" baseline="0" dirty="0" smtClean="0"/>
              <a:t> </a:t>
            </a:r>
            <a:r>
              <a:rPr lang="fr-BE" baseline="0" dirty="0" err="1" smtClean="0"/>
              <a:t>needs</a:t>
            </a:r>
            <a:r>
              <a:rPr lang="fr-BE" baseline="0" dirty="0" smtClean="0"/>
              <a:t> </a:t>
            </a:r>
            <a:r>
              <a:rPr lang="fr-BE" baseline="0" dirty="0" err="1" smtClean="0"/>
              <a:t>participate</a:t>
            </a:r>
            <a:r>
              <a:rPr lang="fr-BE" baseline="0" dirty="0" smtClean="0"/>
              <a:t> in EUN </a:t>
            </a:r>
            <a:r>
              <a:rPr lang="fr-BE" baseline="0" dirty="0" err="1" smtClean="0"/>
              <a:t>projects</a:t>
            </a:r>
            <a:r>
              <a:rPr lang="fr-BE" baseline="0" dirty="0" smtClean="0"/>
              <a:t> </a:t>
            </a:r>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6</a:t>
            </a:fld>
            <a:endParaRPr lang="en-GB"/>
          </a:p>
        </p:txBody>
      </p:sp>
    </p:spTree>
    <p:extLst>
      <p:ext uri="{BB962C8B-B14F-4D97-AF65-F5344CB8AC3E}">
        <p14:creationId xmlns:p14="http://schemas.microsoft.com/office/powerpoint/2010/main" val="69919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 </a:t>
            </a:r>
            <a:r>
              <a:rPr lang="fr-BE" dirty="0" err="1" smtClean="0"/>
              <a:t>Preparation</a:t>
            </a:r>
            <a:r>
              <a:rPr lang="fr-BE" baseline="0" dirty="0" smtClean="0"/>
              <a:t> of accessible documents (to test guidelines) </a:t>
            </a:r>
            <a:r>
              <a:rPr lang="fr-BE" baseline="0" dirty="0" err="1" smtClean="0"/>
              <a:t>was</a:t>
            </a:r>
            <a:r>
              <a:rPr lang="fr-BE" baseline="0" dirty="0" smtClean="0"/>
              <a:t> </a:t>
            </a:r>
            <a:r>
              <a:rPr lang="fr-BE" baseline="0" dirty="0" err="1" smtClean="0"/>
              <a:t>also</a:t>
            </a:r>
            <a:r>
              <a:rPr lang="fr-BE" baseline="0" dirty="0" smtClean="0"/>
              <a:t> a </a:t>
            </a:r>
            <a:r>
              <a:rPr lang="fr-BE" baseline="0" dirty="0" err="1" smtClean="0"/>
              <a:t>professional</a:t>
            </a:r>
            <a:r>
              <a:rPr lang="fr-BE" baseline="0" dirty="0" smtClean="0"/>
              <a:t> </a:t>
            </a:r>
            <a:r>
              <a:rPr lang="fr-BE" baseline="0" dirty="0" err="1" smtClean="0"/>
              <a:t>development</a:t>
            </a:r>
            <a:r>
              <a:rPr lang="fr-BE" baseline="0" dirty="0" smtClean="0"/>
              <a:t> </a:t>
            </a:r>
            <a:r>
              <a:rPr lang="fr-BE" baseline="0" dirty="0" err="1" smtClean="0"/>
              <a:t>exercise</a:t>
            </a:r>
            <a:r>
              <a:rPr lang="fr-BE" baseline="0" dirty="0" smtClean="0"/>
              <a:t> for the </a:t>
            </a:r>
            <a:r>
              <a:rPr lang="fr-BE" baseline="0" dirty="0" err="1" smtClean="0"/>
              <a:t>colleagues</a:t>
            </a:r>
            <a:r>
              <a:rPr lang="fr-BE" baseline="0" dirty="0" smtClean="0"/>
              <a:t> </a:t>
            </a:r>
            <a:r>
              <a:rPr lang="fr-BE" baseline="0" dirty="0" err="1" smtClean="0"/>
              <a:t>involved</a:t>
            </a:r>
            <a:r>
              <a:rPr lang="fr-BE" baseline="0" dirty="0" smtClean="0"/>
              <a:t> </a:t>
            </a:r>
            <a:endParaRPr lang="fr-BE" dirty="0" smtClean="0"/>
          </a:p>
          <a:p>
            <a:pPr marL="171450" indent="-171450">
              <a:buFontTx/>
              <a:buChar char="-"/>
            </a:pPr>
            <a:r>
              <a:rPr lang="fr-BE" dirty="0" smtClean="0"/>
              <a:t>Scripts</a:t>
            </a:r>
            <a:r>
              <a:rPr lang="fr-BE" baseline="0" dirty="0" smtClean="0"/>
              <a:t> for MOOC course </a:t>
            </a:r>
            <a:r>
              <a:rPr lang="fr-BE" baseline="0" dirty="0" err="1" smtClean="0"/>
              <a:t>videos</a:t>
            </a:r>
            <a:r>
              <a:rPr lang="fr-BE" baseline="0" dirty="0" smtClean="0"/>
              <a:t> </a:t>
            </a:r>
            <a:r>
              <a:rPr lang="fr-BE" baseline="0" dirty="0" err="1" smtClean="0"/>
              <a:t>were</a:t>
            </a:r>
            <a:r>
              <a:rPr lang="fr-BE" baseline="0" dirty="0" smtClean="0"/>
              <a:t> </a:t>
            </a:r>
            <a:r>
              <a:rPr lang="fr-BE" baseline="0" dirty="0" err="1" smtClean="0"/>
              <a:t>very</a:t>
            </a:r>
            <a:r>
              <a:rPr lang="fr-BE" baseline="0" dirty="0" smtClean="0"/>
              <a:t> </a:t>
            </a:r>
            <a:r>
              <a:rPr lang="fr-BE" baseline="0" dirty="0" err="1" smtClean="0"/>
              <a:t>well</a:t>
            </a:r>
            <a:r>
              <a:rPr lang="fr-BE" baseline="0" dirty="0" smtClean="0"/>
              <a:t> </a:t>
            </a:r>
            <a:r>
              <a:rPr lang="fr-BE" baseline="0" dirty="0" err="1" smtClean="0"/>
              <a:t>received</a:t>
            </a:r>
            <a:r>
              <a:rPr lang="fr-BE" baseline="0" dirty="0" smtClean="0"/>
              <a:t> by course participants, </a:t>
            </a:r>
            <a:r>
              <a:rPr lang="fr-BE" baseline="0" dirty="0" err="1" smtClean="0"/>
              <a:t>also</a:t>
            </a:r>
            <a:r>
              <a:rPr lang="fr-BE" baseline="0" dirty="0" smtClean="0"/>
              <a:t> as part of the notion of </a:t>
            </a:r>
            <a:r>
              <a:rPr lang="fr-BE" baseline="0" dirty="0" err="1" smtClean="0"/>
              <a:t>personalized</a:t>
            </a:r>
            <a:r>
              <a:rPr lang="fr-BE" baseline="0" dirty="0" smtClean="0"/>
              <a:t> </a:t>
            </a:r>
            <a:r>
              <a:rPr lang="fr-BE" baseline="0" dirty="0" err="1" smtClean="0"/>
              <a:t>learning</a:t>
            </a:r>
            <a:r>
              <a:rPr lang="fr-BE" baseline="0" dirty="0" smtClean="0"/>
              <a:t> </a:t>
            </a:r>
            <a:r>
              <a:rPr lang="fr-BE" baseline="0" dirty="0" err="1" smtClean="0"/>
              <a:t>discussed</a:t>
            </a:r>
            <a:r>
              <a:rPr lang="fr-BE" baseline="0" dirty="0" smtClean="0"/>
              <a:t> as one topic in the course: </a:t>
            </a:r>
            <a:r>
              <a:rPr lang="fr-BE" baseline="0" dirty="0" err="1" smtClean="0"/>
              <a:t>so</a:t>
            </a:r>
            <a:r>
              <a:rPr lang="fr-BE" baseline="0" dirty="0" smtClean="0"/>
              <a:t> scripts </a:t>
            </a:r>
            <a:r>
              <a:rPr lang="fr-BE" baseline="0" dirty="0" err="1" smtClean="0"/>
              <a:t>improve</a:t>
            </a:r>
            <a:r>
              <a:rPr lang="fr-BE" baseline="0" dirty="0" smtClean="0"/>
              <a:t> </a:t>
            </a:r>
            <a:r>
              <a:rPr lang="fr-BE" baseline="0" dirty="0" err="1" smtClean="0"/>
              <a:t>accessibility</a:t>
            </a:r>
            <a:r>
              <a:rPr lang="fr-BE" baseline="0" dirty="0" smtClean="0"/>
              <a:t> &amp; </a:t>
            </a:r>
            <a:r>
              <a:rPr lang="fr-BE" baseline="0" dirty="0" err="1" smtClean="0"/>
              <a:t>personalised</a:t>
            </a:r>
            <a:r>
              <a:rPr lang="fr-BE" baseline="0" dirty="0" smtClean="0"/>
              <a:t> </a:t>
            </a:r>
            <a:r>
              <a:rPr lang="fr-BE" baseline="0" dirty="0" err="1" smtClean="0"/>
              <a:t>learning</a:t>
            </a:r>
            <a:r>
              <a:rPr lang="fr-BE" baseline="0" dirty="0" smtClean="0"/>
              <a:t> </a:t>
            </a:r>
            <a:r>
              <a:rPr lang="fr-BE" baseline="0" dirty="0" err="1" smtClean="0"/>
              <a:t>experience</a:t>
            </a:r>
            <a:r>
              <a:rPr lang="fr-BE" baseline="0" dirty="0" smtClean="0"/>
              <a:t> </a:t>
            </a:r>
          </a:p>
          <a:p>
            <a:pPr marL="171450" indent="-171450">
              <a:buFontTx/>
              <a:buChar char="-"/>
            </a:pPr>
            <a:r>
              <a:rPr lang="fr-BE" baseline="0" dirty="0" err="1" smtClean="0"/>
              <a:t>Almost</a:t>
            </a:r>
            <a:r>
              <a:rPr lang="fr-BE" baseline="0" dirty="0" smtClean="0"/>
              <a:t> 1000 people </a:t>
            </a:r>
            <a:r>
              <a:rPr lang="fr-BE" baseline="0" dirty="0" err="1" smtClean="0"/>
              <a:t>finished</a:t>
            </a:r>
            <a:r>
              <a:rPr lang="fr-BE" baseline="0" smtClean="0"/>
              <a:t> the MOOC course </a:t>
            </a:r>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8</a:t>
            </a:fld>
            <a:endParaRPr lang="en-GB"/>
          </a:p>
        </p:txBody>
      </p:sp>
    </p:spTree>
    <p:extLst>
      <p:ext uri="{BB962C8B-B14F-4D97-AF65-F5344CB8AC3E}">
        <p14:creationId xmlns:p14="http://schemas.microsoft.com/office/powerpoint/2010/main" val="89770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smtClean="0"/>
              <a:t>Important to </a:t>
            </a:r>
            <a:r>
              <a:rPr lang="fr-BE" dirty="0" err="1" smtClean="0"/>
              <a:t>introduce</a:t>
            </a:r>
            <a:r>
              <a:rPr lang="fr-BE" dirty="0" smtClean="0"/>
              <a:t> the topic to the staff,</a:t>
            </a:r>
            <a:r>
              <a:rPr lang="fr-BE" baseline="0" dirty="0" smtClean="0"/>
              <a:t> </a:t>
            </a:r>
            <a:r>
              <a:rPr lang="fr-BE" baseline="0" dirty="0" err="1" smtClean="0"/>
              <a:t>give</a:t>
            </a:r>
            <a:r>
              <a:rPr lang="fr-BE" baseline="0" dirty="0" smtClean="0"/>
              <a:t> room for questions </a:t>
            </a:r>
            <a:r>
              <a:rPr lang="fr-BE" baseline="0" dirty="0" err="1" smtClean="0"/>
              <a:t>e.g</a:t>
            </a:r>
            <a:r>
              <a:rPr lang="fr-BE" baseline="0" dirty="0" smtClean="0"/>
              <a:t>. </a:t>
            </a:r>
            <a:r>
              <a:rPr lang="fr-BE" baseline="0" dirty="0" err="1" smtClean="0"/>
              <a:t>which</a:t>
            </a:r>
            <a:r>
              <a:rPr lang="fr-BE" baseline="0" dirty="0" smtClean="0"/>
              <a:t> font size </a:t>
            </a:r>
            <a:r>
              <a:rPr lang="fr-BE" baseline="0" dirty="0" err="1" smtClean="0"/>
              <a:t>is</a:t>
            </a:r>
            <a:r>
              <a:rPr lang="fr-BE" baseline="0" dirty="0" smtClean="0"/>
              <a:t> big </a:t>
            </a:r>
            <a:r>
              <a:rPr lang="fr-BE" baseline="0" dirty="0" err="1" smtClean="0"/>
              <a:t>enough</a:t>
            </a:r>
            <a:r>
              <a:rPr lang="fr-BE" baseline="0" dirty="0" smtClean="0"/>
              <a:t>? </a:t>
            </a:r>
          </a:p>
          <a:p>
            <a:pPr marL="171450" indent="-171450">
              <a:buFontTx/>
              <a:buChar char="-"/>
            </a:pPr>
            <a:r>
              <a:rPr lang="fr-BE" baseline="0" dirty="0" err="1" smtClean="0"/>
              <a:t>During</a:t>
            </a:r>
            <a:r>
              <a:rPr lang="fr-BE" baseline="0" dirty="0" smtClean="0"/>
              <a:t> the session, </a:t>
            </a:r>
            <a:r>
              <a:rPr lang="fr-BE" baseline="0" dirty="0" err="1" smtClean="0"/>
              <a:t>colleagues</a:t>
            </a:r>
            <a:r>
              <a:rPr lang="fr-BE" baseline="0" dirty="0" smtClean="0"/>
              <a:t> </a:t>
            </a:r>
            <a:r>
              <a:rPr lang="fr-BE" baseline="0" dirty="0" err="1" smtClean="0"/>
              <a:t>reported</a:t>
            </a:r>
            <a:r>
              <a:rPr lang="fr-BE" baseline="0" dirty="0" smtClean="0"/>
              <a:t> </a:t>
            </a:r>
            <a:r>
              <a:rPr lang="fr-BE" baseline="0" dirty="0" err="1" smtClean="0"/>
              <a:t>that</a:t>
            </a:r>
            <a:r>
              <a:rPr lang="fr-BE" baseline="0" dirty="0" smtClean="0"/>
              <a:t> </a:t>
            </a:r>
            <a:r>
              <a:rPr lang="fr-BE" baseline="0" dirty="0" err="1" smtClean="0"/>
              <a:t>teachers</a:t>
            </a:r>
            <a:r>
              <a:rPr lang="fr-BE" baseline="0" dirty="0" smtClean="0"/>
              <a:t> </a:t>
            </a:r>
            <a:r>
              <a:rPr lang="fr-BE" baseline="0" dirty="0" err="1" smtClean="0"/>
              <a:t>with</a:t>
            </a:r>
            <a:r>
              <a:rPr lang="fr-BE" baseline="0" dirty="0" smtClean="0"/>
              <a:t> </a:t>
            </a:r>
            <a:r>
              <a:rPr lang="fr-BE" baseline="0" dirty="0" err="1" smtClean="0"/>
              <a:t>students</a:t>
            </a:r>
            <a:r>
              <a:rPr lang="fr-BE" baseline="0" dirty="0" smtClean="0"/>
              <a:t> </a:t>
            </a:r>
            <a:r>
              <a:rPr lang="fr-BE" baseline="0" dirty="0" err="1" smtClean="0"/>
              <a:t>with</a:t>
            </a:r>
            <a:r>
              <a:rPr lang="fr-BE" baseline="0" dirty="0" smtClean="0"/>
              <a:t> </a:t>
            </a:r>
            <a:r>
              <a:rPr lang="fr-BE" baseline="0" dirty="0" err="1" smtClean="0"/>
              <a:t>special</a:t>
            </a:r>
            <a:r>
              <a:rPr lang="fr-BE" baseline="0" dirty="0" smtClean="0"/>
              <a:t> </a:t>
            </a:r>
            <a:r>
              <a:rPr lang="fr-BE" baseline="0" dirty="0" err="1" smtClean="0"/>
              <a:t>needs</a:t>
            </a:r>
            <a:r>
              <a:rPr lang="fr-BE" baseline="0" dirty="0" smtClean="0"/>
              <a:t> </a:t>
            </a:r>
            <a:r>
              <a:rPr lang="fr-BE" baseline="0" dirty="0" err="1" smtClean="0"/>
              <a:t>participate</a:t>
            </a:r>
            <a:r>
              <a:rPr lang="fr-BE" baseline="0" dirty="0" smtClean="0"/>
              <a:t> in EUN </a:t>
            </a:r>
            <a:r>
              <a:rPr lang="fr-BE" baseline="0" dirty="0" err="1" smtClean="0"/>
              <a:t>projects</a:t>
            </a:r>
            <a:r>
              <a:rPr lang="fr-BE" baseline="0" dirty="0" smtClean="0"/>
              <a:t> </a:t>
            </a:r>
            <a:endParaRPr lang="fr-BE" dirty="0"/>
          </a:p>
        </p:txBody>
      </p:sp>
      <p:sp>
        <p:nvSpPr>
          <p:cNvPr id="4" name="Slide Number Placeholder 3"/>
          <p:cNvSpPr>
            <a:spLocks noGrp="1"/>
          </p:cNvSpPr>
          <p:nvPr>
            <p:ph type="sldNum" idx="10"/>
          </p:nvPr>
        </p:nvSpPr>
        <p:spPr/>
        <p:txBody>
          <a:bodyPr/>
          <a:lstStyle/>
          <a:p>
            <a:fld id="{2399FBCE-7624-A547-A12C-9918B681BB69}" type="slidenum">
              <a:rPr lang="en-GB" smtClean="0"/>
              <a:pPr/>
              <a:t>9</a:t>
            </a:fld>
            <a:endParaRPr lang="en-GB"/>
          </a:p>
        </p:txBody>
      </p:sp>
    </p:spTree>
    <p:extLst>
      <p:ext uri="{BB962C8B-B14F-4D97-AF65-F5344CB8AC3E}">
        <p14:creationId xmlns:p14="http://schemas.microsoft.com/office/powerpoint/2010/main" val="69919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775" indent="0">
              <a:buNone/>
            </a:pPr>
            <a:r>
              <a:rPr lang="en-US" sz="1400" dirty="0" smtClean="0">
                <a:hlinkClick r:id="rId3"/>
              </a:rPr>
              <a:t>http://www.ict4ial.eu</a:t>
            </a:r>
            <a:endParaRPr lang="en-US" sz="1400" dirty="0" smtClean="0"/>
          </a:p>
          <a:p>
            <a:pPr marL="104775" indent="0">
              <a:buNone/>
            </a:pPr>
            <a:endParaRPr lang="en-US" dirty="0" smtClean="0"/>
          </a:p>
          <a:p>
            <a:pPr marL="104775" indent="0">
              <a:lnSpc>
                <a:spcPct val="100000"/>
              </a:lnSpc>
              <a:buNone/>
            </a:pPr>
            <a:r>
              <a:rPr lang="en-US" sz="1200" dirty="0" smtClean="0"/>
              <a:t>This project has been funded with support from the European Commission. This project reflects the views only of the author, and the Commission cannot be held responsible for any use which may be made of the information contained therein.</a:t>
            </a:r>
          </a:p>
          <a:p>
            <a:pPr marL="104775" indent="0">
              <a:buNone/>
            </a:pPr>
            <a:endParaRPr lang="en-US" sz="1200" dirty="0" smtClean="0"/>
          </a:p>
          <a:p>
            <a:pPr marL="104775" indent="0">
              <a:buNone/>
            </a:pPr>
            <a:r>
              <a:rPr lang="en-US" sz="1400" dirty="0" smtClean="0"/>
              <a:t>European Agency for Special Needs and Inclusive Education</a:t>
            </a:r>
            <a:br>
              <a:rPr lang="en-US" sz="1400" dirty="0" smtClean="0"/>
            </a:br>
            <a:r>
              <a:rPr lang="en-US" sz="1400" dirty="0" smtClean="0">
                <a:hlinkClick r:id="rId3"/>
              </a:rPr>
              <a:t>http://</a:t>
            </a:r>
            <a:r>
              <a:rPr lang="en-US" sz="1400" dirty="0" smtClean="0">
                <a:hlinkClick r:id="rId4"/>
              </a:rPr>
              <a:t>www.european-agency.org</a:t>
            </a:r>
            <a:endParaRPr lang="en-US" sz="1400" dirty="0" smtClean="0"/>
          </a:p>
          <a:p>
            <a:pPr marL="104775" indent="0">
              <a:buNone/>
            </a:pPr>
            <a:endParaRPr lang="en-US" sz="1400" dirty="0" smtClean="0"/>
          </a:p>
          <a:p>
            <a:pPr marL="104775" indent="0">
              <a:buNone/>
            </a:pPr>
            <a:r>
              <a:rPr lang="en-US" sz="1400" dirty="0" smtClean="0"/>
              <a:t>DAISY Consortium</a:t>
            </a:r>
            <a:br>
              <a:rPr lang="en-US" sz="1400" dirty="0" smtClean="0"/>
            </a:br>
            <a:r>
              <a:rPr lang="en-US" sz="1400" dirty="0" smtClean="0">
                <a:hlinkClick r:id="rId3"/>
              </a:rPr>
              <a:t>http://</a:t>
            </a:r>
            <a:r>
              <a:rPr lang="en-US" sz="1400" dirty="0" smtClean="0">
                <a:hlinkClick r:id="rId5"/>
              </a:rPr>
              <a:t>www.daisy.org</a:t>
            </a:r>
            <a:endParaRPr lang="en-US" sz="1400" dirty="0" smtClean="0"/>
          </a:p>
          <a:p>
            <a:pPr marL="104775" indent="0">
              <a:buNone/>
            </a:pPr>
            <a:endParaRPr lang="en-US" sz="1400" dirty="0" smtClean="0"/>
          </a:p>
          <a:p>
            <a:pPr marL="104775" indent="0">
              <a:buNone/>
            </a:pPr>
            <a:r>
              <a:rPr lang="en-US" sz="1400" dirty="0" smtClean="0"/>
              <a:t>European </a:t>
            </a:r>
            <a:r>
              <a:rPr lang="en-US" sz="1400" dirty="0" err="1" smtClean="0"/>
              <a:t>Schoolnet</a:t>
            </a:r>
            <a:r>
              <a:rPr lang="en-US" sz="1400" dirty="0" smtClean="0"/>
              <a:t/>
            </a:r>
            <a:br>
              <a:rPr lang="en-US" sz="1400" dirty="0" smtClean="0"/>
            </a:br>
            <a:r>
              <a:rPr lang="en-US" sz="1400" dirty="0" smtClean="0">
                <a:hlinkClick r:id="rId3"/>
              </a:rPr>
              <a:t>http://</a:t>
            </a:r>
            <a:r>
              <a:rPr lang="en-US" sz="1400" dirty="0" smtClean="0">
                <a:hlinkClick r:id="rId6"/>
              </a:rPr>
              <a:t>www.eun.org</a:t>
            </a:r>
            <a:endParaRPr lang="en-US" sz="1400" dirty="0" smtClean="0"/>
          </a:p>
          <a:p>
            <a:pPr marL="104775" indent="0">
              <a:buNone/>
            </a:pPr>
            <a:endParaRPr lang="en-US" sz="1400" dirty="0" smtClean="0"/>
          </a:p>
          <a:p>
            <a:pPr marL="104775" indent="0">
              <a:buNone/>
            </a:pPr>
            <a:r>
              <a:rPr lang="en-US" sz="1400" dirty="0" smtClean="0"/>
              <a:t>Global Initiative of Inclusive ICTs</a:t>
            </a:r>
            <a:br>
              <a:rPr lang="en-US" sz="1400" dirty="0" smtClean="0"/>
            </a:br>
            <a:r>
              <a:rPr lang="en-US" sz="1400" dirty="0" smtClean="0">
                <a:hlinkClick r:id="rId3"/>
              </a:rPr>
              <a:t>http://</a:t>
            </a:r>
            <a:r>
              <a:rPr lang="en-US" sz="1400" dirty="0" smtClean="0">
                <a:hlinkClick r:id="rId7"/>
              </a:rPr>
              <a:t>www.g3ict.com</a:t>
            </a:r>
            <a:endParaRPr lang="en-US" sz="1400" dirty="0" smtClean="0"/>
          </a:p>
          <a:p>
            <a:pPr marL="104775" indent="0">
              <a:buNone/>
            </a:pPr>
            <a:endParaRPr lang="en-US" sz="1400" dirty="0" smtClean="0"/>
          </a:p>
          <a:p>
            <a:pPr marL="104775" indent="0">
              <a:buNone/>
            </a:pPr>
            <a:r>
              <a:rPr lang="en-US" sz="1400" dirty="0" smtClean="0"/>
              <a:t>International Association of Universities</a:t>
            </a:r>
            <a:br>
              <a:rPr lang="en-US" sz="1400" dirty="0" smtClean="0"/>
            </a:br>
            <a:r>
              <a:rPr lang="en-US" sz="1400" dirty="0" smtClean="0">
                <a:hlinkClick r:id="rId3"/>
              </a:rPr>
              <a:t>http://</a:t>
            </a:r>
            <a:r>
              <a:rPr lang="en-US" sz="1400" dirty="0" smtClean="0">
                <a:hlinkClick r:id="rId8"/>
              </a:rPr>
              <a:t>www.iau-aiu.net</a:t>
            </a:r>
            <a:endParaRPr lang="en-US" sz="1400" dirty="0" smtClean="0"/>
          </a:p>
          <a:p>
            <a:pPr marL="104775" indent="0">
              <a:buNone/>
            </a:pPr>
            <a:endParaRPr lang="en-US" sz="1400" dirty="0" smtClean="0"/>
          </a:p>
          <a:p>
            <a:pPr marL="104775" indent="0">
              <a:buNone/>
            </a:pPr>
            <a:r>
              <a:rPr lang="en-US" sz="1400" dirty="0" smtClean="0"/>
              <a:t>United Nations Educational, Scientific and Cultural Organization</a:t>
            </a:r>
            <a:br>
              <a:rPr lang="en-US" sz="1400" dirty="0" smtClean="0"/>
            </a:br>
            <a:r>
              <a:rPr lang="en-US" sz="1400" dirty="0" smtClean="0">
                <a:hlinkClick r:id="rId3"/>
              </a:rPr>
              <a:t>http://</a:t>
            </a:r>
            <a:r>
              <a:rPr lang="en-US" sz="1400" dirty="0" smtClean="0">
                <a:hlinkClick r:id="rId9"/>
              </a:rPr>
              <a:t>www.unesco.org</a:t>
            </a:r>
            <a:endParaRPr lang="en-US" sz="1400" dirty="0" smtClean="0"/>
          </a:p>
          <a:p>
            <a:pPr marL="104775" indent="0">
              <a:buNone/>
            </a:pPr>
            <a:endParaRPr lang="en-US" sz="1400" dirty="0" smtClean="0"/>
          </a:p>
          <a:p>
            <a:pPr marL="104775" indent="0">
              <a:buSzPct val="80000"/>
              <a:buFont typeface="StarSymbol" charset="0"/>
              <a:buNone/>
            </a:pPr>
            <a:r>
              <a:rPr lang="en-US" sz="1400" dirty="0" smtClean="0">
                <a:cs typeface="Lucida Sans Unicode" charset="0"/>
              </a:rPr>
              <a:t>Insert name of Presenter</a:t>
            </a:r>
          </a:p>
          <a:p>
            <a:pPr marL="104775" indent="0">
              <a:buSzPct val="80000"/>
              <a:buFont typeface="StarSymbol" charset="0"/>
              <a:buNone/>
            </a:pPr>
            <a:r>
              <a:rPr lang="en-US" sz="1400" dirty="0" smtClean="0">
                <a:cs typeface="Lucida Sans Unicode" charset="0"/>
              </a:rPr>
              <a:t>Insert contact details of Presenter</a:t>
            </a:r>
          </a:p>
          <a:p>
            <a:pPr marL="104775" indent="0">
              <a:buNone/>
            </a:pPr>
            <a:endParaRPr lang="en-US" sz="1400" dirty="0" smtClean="0"/>
          </a:p>
          <a:p>
            <a:endParaRPr lang="en-US" dirty="0"/>
          </a:p>
        </p:txBody>
      </p:sp>
      <p:sp>
        <p:nvSpPr>
          <p:cNvPr id="4" name="Slide Number Placeholder 3"/>
          <p:cNvSpPr>
            <a:spLocks noGrp="1"/>
          </p:cNvSpPr>
          <p:nvPr>
            <p:ph type="sldNum" idx="10"/>
          </p:nvPr>
        </p:nvSpPr>
        <p:spPr/>
        <p:txBody>
          <a:bodyPr/>
          <a:lstStyle/>
          <a:p>
            <a:fld id="{2399FBCE-7624-A547-A12C-9918B681BB69}" type="slidenum">
              <a:rPr lang="en-GB" smtClean="0"/>
              <a:pPr/>
              <a:t>10</a:t>
            </a:fld>
            <a:endParaRPr lang="en-GB"/>
          </a:p>
        </p:txBody>
      </p:sp>
    </p:spTree>
    <p:extLst>
      <p:ext uri="{BB962C8B-B14F-4D97-AF65-F5344CB8AC3E}">
        <p14:creationId xmlns:p14="http://schemas.microsoft.com/office/powerpoint/2010/main" val="382471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de-DE"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918C15FC-DDEE-A64D-98EC-35EDD64EA919}" type="slidenum">
              <a:rPr lang="en-GB"/>
              <a:pPr/>
              <a:t>‹#›</a:t>
            </a:fld>
            <a:endParaRPr lang="en-GB"/>
          </a:p>
        </p:txBody>
      </p:sp>
    </p:spTree>
    <p:extLst>
      <p:ext uri="{BB962C8B-B14F-4D97-AF65-F5344CB8AC3E}">
        <p14:creationId xmlns:p14="http://schemas.microsoft.com/office/powerpoint/2010/main" val="404146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09F6AD0-A045-8E4C-B6BA-47B0442F9FF4}" type="slidenum">
              <a:rPr lang="en-GB"/>
              <a:pPr/>
              <a:t>‹#›</a:t>
            </a:fld>
            <a:endParaRPr lang="en-GB"/>
          </a:p>
        </p:txBody>
      </p:sp>
    </p:spTree>
    <p:extLst>
      <p:ext uri="{BB962C8B-B14F-4D97-AF65-F5344CB8AC3E}">
        <p14:creationId xmlns:p14="http://schemas.microsoft.com/office/powerpoint/2010/main" val="28651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4775"/>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503238" y="301625"/>
            <a:ext cx="6648450" cy="6454775"/>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A22FC876-57F0-E74D-8230-B7668E01B60F}" type="slidenum">
              <a:rPr lang="en-GB"/>
              <a:pPr/>
              <a:t>‹#›</a:t>
            </a:fld>
            <a:endParaRPr lang="en-GB"/>
          </a:p>
        </p:txBody>
      </p:sp>
    </p:spTree>
    <p:extLst>
      <p:ext uri="{BB962C8B-B14F-4D97-AF65-F5344CB8AC3E}">
        <p14:creationId xmlns:p14="http://schemas.microsoft.com/office/powerpoint/2010/main" val="391002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7300"/>
          </a:xfrm>
        </p:spPr>
        <p:txBody>
          <a:bodyPr/>
          <a:lstStyle/>
          <a:p>
            <a:r>
              <a:rPr lang="de-DE"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9FBE9719-2000-C74E-A336-0CF03B4BB5FC}" type="slidenum">
              <a:rPr lang="en-GB"/>
              <a:pPr/>
              <a:t>‹#›</a:t>
            </a:fld>
            <a:endParaRPr lang="en-GB"/>
          </a:p>
        </p:txBody>
      </p:sp>
    </p:spTree>
    <p:extLst>
      <p:ext uri="{BB962C8B-B14F-4D97-AF65-F5344CB8AC3E}">
        <p14:creationId xmlns:p14="http://schemas.microsoft.com/office/powerpoint/2010/main" val="16526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98BFCC83-D522-0043-B0E9-1BCF5552D8D1}" type="slidenum">
              <a:rPr lang="en-GB"/>
              <a:pPr/>
              <a:t>‹#›</a:t>
            </a:fld>
            <a:endParaRPr lang="en-GB"/>
          </a:p>
        </p:txBody>
      </p:sp>
    </p:spTree>
    <p:extLst>
      <p:ext uri="{BB962C8B-B14F-4D97-AF65-F5344CB8AC3E}">
        <p14:creationId xmlns:p14="http://schemas.microsoft.com/office/powerpoint/2010/main" val="101297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45964C1-8A52-4346-9425-FA101A4A8345}" type="slidenum">
              <a:rPr lang="en-GB"/>
              <a:pPr/>
              <a:t>‹#›</a:t>
            </a:fld>
            <a:endParaRPr lang="en-GB"/>
          </a:p>
        </p:txBody>
      </p:sp>
    </p:spTree>
    <p:extLst>
      <p:ext uri="{BB962C8B-B14F-4D97-AF65-F5344CB8AC3E}">
        <p14:creationId xmlns:p14="http://schemas.microsoft.com/office/powerpoint/2010/main" val="37794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51133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213EB808-3214-0149-9CF9-8F5571513DA2}" type="slidenum">
              <a:rPr lang="en-GB"/>
              <a:pPr/>
              <a:t>‹#›</a:t>
            </a:fld>
            <a:endParaRPr lang="en-GB"/>
          </a:p>
        </p:txBody>
      </p:sp>
    </p:spTree>
    <p:extLst>
      <p:ext uri="{BB962C8B-B14F-4D97-AF65-F5344CB8AC3E}">
        <p14:creationId xmlns:p14="http://schemas.microsoft.com/office/powerpoint/2010/main" val="35260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9A31F875-B025-CF47-9293-FDCF0150A978}" type="slidenum">
              <a:rPr lang="en-GB"/>
              <a:pPr/>
              <a:t>‹#›</a:t>
            </a:fld>
            <a:endParaRPr lang="en-GB"/>
          </a:p>
        </p:txBody>
      </p:sp>
    </p:spTree>
    <p:extLst>
      <p:ext uri="{BB962C8B-B14F-4D97-AF65-F5344CB8AC3E}">
        <p14:creationId xmlns:p14="http://schemas.microsoft.com/office/powerpoint/2010/main" val="40493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8960FB40-B3CE-C746-B3A4-5ED4E1F4CBCD}" type="slidenum">
              <a:rPr lang="en-GB"/>
              <a:pPr/>
              <a:t>‹#›</a:t>
            </a:fld>
            <a:endParaRPr lang="en-GB"/>
          </a:p>
        </p:txBody>
      </p:sp>
    </p:spTree>
    <p:extLst>
      <p:ext uri="{BB962C8B-B14F-4D97-AF65-F5344CB8AC3E}">
        <p14:creationId xmlns:p14="http://schemas.microsoft.com/office/powerpoint/2010/main" val="35855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BBFEAF65-C2AC-D749-8C7E-E96818C66BFF}" type="slidenum">
              <a:rPr lang="en-GB"/>
              <a:pPr/>
              <a:t>‹#›</a:t>
            </a:fld>
            <a:endParaRPr lang="en-GB"/>
          </a:p>
        </p:txBody>
      </p:sp>
    </p:spTree>
    <p:extLst>
      <p:ext uri="{BB962C8B-B14F-4D97-AF65-F5344CB8AC3E}">
        <p14:creationId xmlns:p14="http://schemas.microsoft.com/office/powerpoint/2010/main" val="264264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8A437F7-F002-774B-B222-B3A7783F5DD8}" type="slidenum">
              <a:rPr lang="en-GB"/>
              <a:pPr/>
              <a:t>‹#›</a:t>
            </a:fld>
            <a:endParaRPr lang="en-GB"/>
          </a:p>
        </p:txBody>
      </p:sp>
    </p:spTree>
    <p:extLst>
      <p:ext uri="{BB962C8B-B14F-4D97-AF65-F5344CB8AC3E}">
        <p14:creationId xmlns:p14="http://schemas.microsoft.com/office/powerpoint/2010/main" val="124184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Drag picture to placeholder or click icon to add</a:t>
            </a:r>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2E782CB-38B0-6B45-A943-6290A590A891}" type="slidenum">
              <a:rPr lang="en-GB"/>
              <a:pPr/>
              <a:t>‹#›</a:t>
            </a:fld>
            <a:endParaRPr lang="en-GB"/>
          </a:p>
        </p:txBody>
      </p:sp>
    </p:spTree>
    <p:extLst>
      <p:ext uri="{BB962C8B-B14F-4D97-AF65-F5344CB8AC3E}">
        <p14:creationId xmlns:p14="http://schemas.microsoft.com/office/powerpoint/2010/main" val="3091276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de-DE" smtClean="0"/>
              <a:t>Click to edit Master title style</a:t>
            </a:r>
            <a:endParaRPr lang="en-GB" dirty="0"/>
          </a:p>
        </p:txBody>
      </p:sp>
      <p:sp>
        <p:nvSpPr>
          <p:cNvPr id="1027" name="Rectangle 2"/>
          <p:cNvSpPr>
            <a:spLocks noGrp="1" noChangeArrowheads="1"/>
          </p:cNvSpPr>
          <p:nvPr>
            <p:ph type="body" idx="1"/>
          </p:nvPr>
        </p:nvSpPr>
        <p:spPr bwMode="auto">
          <a:xfrm>
            <a:off x="503238" y="1768475"/>
            <a:ext cx="9067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dirty="0"/>
          </a:p>
        </p:txBody>
      </p:sp>
      <p:sp>
        <p:nvSpPr>
          <p:cNvPr id="2" name="Rectangle 3"/>
          <p:cNvSpPr>
            <a:spLocks noGrp="1" noChangeArrowheads="1"/>
          </p:cNvSpPr>
          <p:nvPr>
            <p:ph type="dt"/>
          </p:nvPr>
        </p:nvSpPr>
        <p:spPr bwMode="auto">
          <a:xfrm>
            <a:off x="503238" y="6886575"/>
            <a:ext cx="23431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1400">
                <a:solidFill>
                  <a:srgbClr val="000000"/>
                </a:solidFill>
                <a:latin typeface="Times New Roman" charset="0"/>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9087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40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431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charset="0"/>
              </a:defRPr>
            </a:lvl1pPr>
          </a:lstStyle>
          <a:p>
            <a:fld id="{12496BA1-4547-A048-8986-3D65B2FBB6F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lnSpc>
          <a:spcPct val="81000"/>
        </a:lnSpc>
        <a:spcBef>
          <a:spcPct val="0"/>
        </a:spcBef>
        <a:spcAft>
          <a:spcPct val="0"/>
        </a:spcAft>
        <a:buClr>
          <a:srgbClr val="000000"/>
        </a:buClr>
        <a:buSzPct val="45000"/>
        <a:buFont typeface="StarSymbol" charset="0"/>
        <a:defRPr sz="3600">
          <a:solidFill>
            <a:srgbClr val="595959"/>
          </a:solidFill>
          <a:latin typeface="Verdana"/>
          <a:ea typeface="ＭＳ Ｐゴシック" charset="0"/>
          <a:cs typeface="+mj-cs"/>
        </a:defRPr>
      </a:lvl1pPr>
      <a:lvl2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2pPr>
      <a:lvl3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3pPr>
      <a:lvl4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4pPr>
      <a:lvl5pPr algn="ctr" defTabSz="449263" rtl="0" eaLnBrk="1" fontAlgn="base" hangingPunct="1">
        <a:lnSpc>
          <a:spcPct val="81000"/>
        </a:lnSpc>
        <a:spcBef>
          <a:spcPct val="0"/>
        </a:spcBef>
        <a:spcAft>
          <a:spcPct val="0"/>
        </a:spcAft>
        <a:buClr>
          <a:srgbClr val="000000"/>
        </a:buClr>
        <a:buSzPct val="45000"/>
        <a:buFont typeface="StarSymbol" charset="0"/>
        <a:defRPr sz="4400">
          <a:solidFill>
            <a:srgbClr val="000000"/>
          </a:solidFill>
          <a:latin typeface="Arial" pitchFamily="-108" charset="0"/>
          <a:ea typeface="ＭＳ Ｐゴシック" charset="0"/>
          <a:cs typeface="Lucida Sans Unicode" pitchFamily="-108" charset="-52"/>
        </a:defRPr>
      </a:lvl5pPr>
      <a:lvl6pPr marL="4572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6pPr>
      <a:lvl7pPr marL="9144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7pPr>
      <a:lvl8pPr marL="13716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8pPr>
      <a:lvl9pPr marL="1828800" algn="l" defTabSz="449263" rtl="0" eaLnBrk="1" fontAlgn="base" hangingPunct="1">
        <a:spcBef>
          <a:spcPct val="0"/>
        </a:spcBef>
        <a:spcAft>
          <a:spcPct val="0"/>
        </a:spcAft>
        <a:buClr>
          <a:srgbClr val="000000"/>
        </a:buClr>
        <a:buSzPct val="45000"/>
        <a:buFont typeface="StarSymbol" charset="0"/>
        <a:defRPr sz="4400">
          <a:solidFill>
            <a:srgbClr val="000000"/>
          </a:solidFill>
          <a:latin typeface="Times New Roman" pitchFamily="-106" charset="0"/>
          <a:ea typeface="ＭＳ Ｐゴシック" pitchFamily="-106" charset="-128"/>
        </a:defRPr>
      </a:lvl9pPr>
    </p:titleStyle>
    <p:bodyStyle>
      <a:lvl1pPr marL="428625" indent="-323850" algn="l" defTabSz="449263" rtl="0" eaLnBrk="1" fontAlgn="base" hangingPunct="1">
        <a:lnSpc>
          <a:spcPct val="81000"/>
        </a:lnSpc>
        <a:spcBef>
          <a:spcPct val="0"/>
        </a:spcBef>
        <a:spcAft>
          <a:spcPts val="1425"/>
        </a:spcAft>
        <a:buClr>
          <a:srgbClr val="595959"/>
        </a:buClr>
        <a:buSzPct val="45000"/>
        <a:buFont typeface="StarSymbol" charset="0"/>
        <a:buChar char="●"/>
        <a:defRPr sz="2400" baseline="0">
          <a:solidFill>
            <a:srgbClr val="595959"/>
          </a:solidFill>
          <a:latin typeface="Verdana"/>
          <a:ea typeface="ＭＳ Ｐゴシック" charset="0"/>
          <a:cs typeface="+mn-cs"/>
        </a:defRPr>
      </a:lvl1pPr>
      <a:lvl2pPr marL="860425" indent="-285750" algn="l" defTabSz="449263" rtl="0" eaLnBrk="1" fontAlgn="base" hangingPunct="1">
        <a:lnSpc>
          <a:spcPct val="81000"/>
        </a:lnSpc>
        <a:spcBef>
          <a:spcPct val="0"/>
        </a:spcBef>
        <a:spcAft>
          <a:spcPts val="1138"/>
        </a:spcAft>
        <a:buClr>
          <a:srgbClr val="595959"/>
        </a:buClr>
        <a:buSzPct val="75000"/>
        <a:buFont typeface="StarSymbol" charset="0"/>
        <a:buChar char="–"/>
        <a:defRPr sz="2400" baseline="0">
          <a:solidFill>
            <a:srgbClr val="595959"/>
          </a:solidFill>
          <a:latin typeface="Verdana"/>
          <a:ea typeface="+mn-ea"/>
          <a:cs typeface="+mn-cs"/>
        </a:defRPr>
      </a:lvl2pPr>
      <a:lvl3pPr marL="1292225" indent="-214313" algn="l" defTabSz="449263" rtl="0" eaLnBrk="1" fontAlgn="base" hangingPunct="1">
        <a:lnSpc>
          <a:spcPct val="81000"/>
        </a:lnSpc>
        <a:spcBef>
          <a:spcPct val="0"/>
        </a:spcBef>
        <a:spcAft>
          <a:spcPts val="850"/>
        </a:spcAft>
        <a:buClr>
          <a:srgbClr val="595959"/>
        </a:buClr>
        <a:buSzPct val="45000"/>
        <a:buFont typeface="StarSymbol" charset="0"/>
        <a:buChar char="●"/>
        <a:defRPr sz="2400" baseline="0">
          <a:solidFill>
            <a:srgbClr val="595959"/>
          </a:solidFill>
          <a:latin typeface="Verdana"/>
          <a:ea typeface="+mn-ea"/>
          <a:cs typeface="+mn-cs"/>
        </a:defRPr>
      </a:lvl3pPr>
      <a:lvl4pPr marL="1724025" indent="-212725" algn="l" defTabSz="449263" rtl="0" eaLnBrk="1" fontAlgn="base" hangingPunct="1">
        <a:lnSpc>
          <a:spcPct val="81000"/>
        </a:lnSpc>
        <a:spcBef>
          <a:spcPct val="0"/>
        </a:spcBef>
        <a:spcAft>
          <a:spcPts val="575"/>
        </a:spcAft>
        <a:buClr>
          <a:srgbClr val="595959"/>
        </a:buClr>
        <a:buSzPct val="75000"/>
        <a:buFont typeface="StarSymbol" charset="0"/>
        <a:buChar char="–"/>
        <a:defRPr sz="2400" baseline="0">
          <a:solidFill>
            <a:srgbClr val="595959"/>
          </a:solidFill>
          <a:latin typeface="Verdana"/>
          <a:ea typeface="+mn-ea"/>
          <a:cs typeface="+mn-cs"/>
        </a:defRPr>
      </a:lvl4pPr>
      <a:lvl5pPr marL="2155825" indent="-214313" algn="l" defTabSz="449263" rtl="0" eaLnBrk="1" fontAlgn="base" hangingPunct="1">
        <a:lnSpc>
          <a:spcPct val="81000"/>
        </a:lnSpc>
        <a:spcBef>
          <a:spcPct val="0"/>
        </a:spcBef>
        <a:spcAft>
          <a:spcPts val="288"/>
        </a:spcAft>
        <a:buClr>
          <a:srgbClr val="595959"/>
        </a:buClr>
        <a:buSzPct val="45000"/>
        <a:buFont typeface="StarSymbol" charset="0"/>
        <a:buChar char="●"/>
        <a:defRPr sz="2400" baseline="0">
          <a:solidFill>
            <a:srgbClr val="595959"/>
          </a:solidFill>
          <a:latin typeface="Verdana"/>
          <a:ea typeface="+mn-ea"/>
          <a:cs typeface="+mn-cs"/>
        </a:defRPr>
      </a:lvl5pPr>
      <a:lvl6pPr marL="26130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02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274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4625" indent="-214313" algn="l" defTabSz="449263" rtl="0" eaLnBrk="1" fontAlgn="base" hangingPunct="1">
        <a:lnSpc>
          <a:spcPct val="81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ict4ial.eu/" TargetMode="External"/><Relationship Id="rId4" Type="http://schemas.openxmlformats.org/officeDocument/2006/relationships/hyperlink" Target="http://www.european-agency.org" TargetMode="External"/><Relationship Id="rId5" Type="http://schemas.openxmlformats.org/officeDocument/2006/relationships/hyperlink" Target="http://www.daisy.org" TargetMode="External"/><Relationship Id="rId6" Type="http://schemas.openxmlformats.org/officeDocument/2006/relationships/hyperlink" Target="http://www.eun.org" TargetMode="External"/><Relationship Id="rId7" Type="http://schemas.openxmlformats.org/officeDocument/2006/relationships/hyperlink" Target="http://www.g3ict.com" TargetMode="External"/><Relationship Id="rId8" Type="http://schemas.openxmlformats.org/officeDocument/2006/relationships/hyperlink" Target="http://www.iau-aiu.net" TargetMode="External"/><Relationship Id="rId9" Type="http://schemas.openxmlformats.org/officeDocument/2006/relationships/hyperlink" Target="http://www.unesco.org" TargetMode="External"/><Relationship Id="rId10" Type="http://schemas.openxmlformats.org/officeDocument/2006/relationships/image" Target="../media/image14.jpg"/><Relationship Id="rId11"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hyperlink" Target="http://fcl.eun.org" TargetMode="External"/><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CT for Information Accessibility in Learning project logo" title="ICT4IAL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611485"/>
            <a:ext cx="719455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15776" y="4931965"/>
            <a:ext cx="9577064" cy="2160240"/>
          </a:xfrm>
        </p:spPr>
        <p:txBody>
          <a:bodyPr/>
          <a:lstStyle/>
          <a:p>
            <a:pPr>
              <a:lnSpc>
                <a:spcPct val="110000"/>
              </a:lnSpc>
            </a:pPr>
            <a:r>
              <a:rPr lang="en-US" sz="3600" dirty="0" smtClean="0">
                <a:solidFill>
                  <a:srgbClr val="595959"/>
                </a:solidFill>
                <a:latin typeface="Verdana"/>
                <a:cs typeface="Verdana"/>
              </a:rPr>
              <a:t>How </a:t>
            </a:r>
            <a:r>
              <a:rPr lang="en-US" dirty="0">
                <a:cs typeface="Verdana"/>
              </a:rPr>
              <a:t>European </a:t>
            </a:r>
            <a:r>
              <a:rPr lang="en-US" dirty="0" smtClean="0">
                <a:cs typeface="Verdana"/>
              </a:rPr>
              <a:t>Schoolnet used </a:t>
            </a:r>
            <a:r>
              <a:rPr lang="en-US" sz="3600" dirty="0" smtClean="0">
                <a:solidFill>
                  <a:srgbClr val="595959"/>
                </a:solidFill>
                <a:latin typeface="Verdana"/>
                <a:cs typeface="Verdana"/>
              </a:rPr>
              <a:t>the Guidelines</a:t>
            </a:r>
            <a:r>
              <a:rPr lang="en-US" dirty="0" smtClean="0">
                <a:cs typeface="Verdana"/>
              </a:rPr>
              <a:t/>
            </a:r>
            <a:br>
              <a:rPr lang="en-US" dirty="0" smtClean="0">
                <a:cs typeface="Verdana"/>
              </a:rPr>
            </a:br>
            <a:r>
              <a:rPr lang="en-US" sz="2800" dirty="0" smtClean="0">
                <a:cs typeface="Verdana"/>
              </a:rPr>
              <a:t>Roger Blamire, Senior Adviser</a:t>
            </a:r>
            <a:endParaRPr lang="en-US" sz="3600" dirty="0">
              <a:solidFill>
                <a:srgbClr val="595959"/>
              </a:solidFill>
              <a:latin typeface="Verdan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IE" dirty="0" smtClean="0"/>
              <a:t>Contact Us</a:t>
            </a:r>
            <a:endParaRPr lang="en-IE" dirty="0"/>
          </a:p>
        </p:txBody>
      </p:sp>
      <p:sp>
        <p:nvSpPr>
          <p:cNvPr id="3" name="Content Placeholder 2"/>
          <p:cNvSpPr>
            <a:spLocks noGrp="1"/>
          </p:cNvSpPr>
          <p:nvPr>
            <p:ph idx="4294967295"/>
          </p:nvPr>
        </p:nvSpPr>
        <p:spPr>
          <a:xfrm>
            <a:off x="503808" y="1187549"/>
            <a:ext cx="9067800" cy="5099044"/>
          </a:xfrm>
        </p:spPr>
        <p:txBody>
          <a:bodyPr>
            <a:normAutofit lnSpcReduction="10000"/>
          </a:bodyPr>
          <a:lstStyle/>
          <a:p>
            <a:pPr marL="104775" indent="0">
              <a:buNone/>
            </a:pPr>
            <a:r>
              <a:rPr lang="en-US" sz="1600" dirty="0" smtClean="0">
                <a:hlinkClick r:id="rId3"/>
              </a:rPr>
              <a:t>www.ict4ial.eu</a:t>
            </a:r>
            <a:endParaRPr lang="en-US" sz="1600" dirty="0" smtClean="0"/>
          </a:p>
          <a:p>
            <a:pPr marL="104775" indent="0">
              <a:buNone/>
            </a:pPr>
            <a:endParaRPr lang="en-US" dirty="0" smtClean="0"/>
          </a:p>
          <a:p>
            <a:pPr marL="104775" indent="0">
              <a:lnSpc>
                <a:spcPct val="100000"/>
              </a:lnSpc>
              <a:buNone/>
            </a:pPr>
            <a:r>
              <a:rPr lang="en-US" dirty="0" smtClean="0"/>
              <a:t/>
            </a:r>
            <a:br>
              <a:rPr lang="en-US" dirty="0" smtClean="0"/>
            </a:br>
            <a:r>
              <a:rPr lang="en-US" sz="1400" dirty="0"/>
              <a:t>This </a:t>
            </a:r>
            <a:r>
              <a:rPr lang="en-US" sz="1400" dirty="0" smtClean="0"/>
              <a:t>project </a:t>
            </a:r>
            <a:r>
              <a:rPr lang="en-US" sz="1400" dirty="0"/>
              <a:t>has been funded with support from the European </a:t>
            </a:r>
            <a:r>
              <a:rPr lang="en-US" sz="1400" dirty="0" smtClean="0"/>
              <a:t>Union. This presentation </a:t>
            </a:r>
            <a:r>
              <a:rPr lang="en-US" sz="1400" dirty="0"/>
              <a:t>reflects the views only of the author, and the </a:t>
            </a:r>
            <a:r>
              <a:rPr lang="en-US" sz="1400" dirty="0" smtClean="0"/>
              <a:t>Commission </a:t>
            </a:r>
            <a:r>
              <a:rPr lang="en-US" sz="1400" dirty="0"/>
              <a:t>cannot be held responsible for any use which may be made of the information contained therein</a:t>
            </a:r>
            <a:r>
              <a:rPr lang="en-US" sz="1400" dirty="0" smtClean="0"/>
              <a:t>.</a:t>
            </a:r>
          </a:p>
          <a:p>
            <a:pPr marL="104775" indent="0">
              <a:lnSpc>
                <a:spcPct val="100000"/>
              </a:lnSpc>
              <a:buNone/>
            </a:pPr>
            <a:r>
              <a:rPr lang="en-US" sz="1600" dirty="0" smtClean="0">
                <a:hlinkClick r:id="rId4"/>
              </a:rPr>
              <a:t>European Agency for Special Needs and Inclusive Education</a:t>
            </a:r>
            <a:br>
              <a:rPr lang="en-US" sz="1600" dirty="0" smtClean="0">
                <a:hlinkClick r:id="rId4"/>
              </a:rPr>
            </a:br>
            <a:endParaRPr lang="en-US" sz="1600" dirty="0" smtClean="0"/>
          </a:p>
          <a:p>
            <a:pPr marL="104775" indent="0">
              <a:buNone/>
            </a:pPr>
            <a:r>
              <a:rPr lang="en-US" sz="1600" dirty="0" smtClean="0">
                <a:hlinkClick r:id="rId5"/>
              </a:rPr>
              <a:t>DAISY Consortium</a:t>
            </a:r>
            <a:r>
              <a:rPr lang="en-US" sz="1600" dirty="0" smtClean="0"/>
              <a:t/>
            </a:r>
            <a:br>
              <a:rPr lang="en-US" sz="1600" dirty="0" smtClean="0"/>
            </a:br>
            <a:endParaRPr lang="en-US" sz="1600" dirty="0" smtClean="0"/>
          </a:p>
          <a:p>
            <a:pPr marL="104775" indent="0">
              <a:buNone/>
            </a:pPr>
            <a:r>
              <a:rPr lang="en-US" sz="1600" dirty="0" smtClean="0">
                <a:hlinkClick r:id="rId6"/>
              </a:rPr>
              <a:t>European </a:t>
            </a:r>
            <a:r>
              <a:rPr lang="en-US" sz="1600" dirty="0" err="1" smtClean="0">
                <a:hlinkClick r:id="rId6"/>
              </a:rPr>
              <a:t>Schoolnet</a:t>
            </a:r>
            <a:r>
              <a:rPr lang="en-US" sz="1600" dirty="0" smtClean="0">
                <a:hlinkClick r:id="rId6"/>
              </a:rPr>
              <a:t/>
            </a:r>
            <a:br>
              <a:rPr lang="en-US" sz="1600" dirty="0" smtClean="0">
                <a:hlinkClick r:id="rId6"/>
              </a:rPr>
            </a:br>
            <a:endParaRPr lang="en-US" sz="1600" dirty="0" smtClean="0"/>
          </a:p>
          <a:p>
            <a:pPr marL="104775" indent="0">
              <a:buNone/>
            </a:pPr>
            <a:r>
              <a:rPr lang="en-US" sz="1600" dirty="0" smtClean="0">
                <a:hlinkClick r:id="rId7"/>
              </a:rPr>
              <a:t>Global Initiative of Inclusive ICTs</a:t>
            </a:r>
            <a:r>
              <a:rPr lang="en-US" sz="1600" dirty="0" smtClean="0"/>
              <a:t/>
            </a:r>
            <a:br>
              <a:rPr lang="en-US" sz="1600" dirty="0" smtClean="0"/>
            </a:br>
            <a:endParaRPr lang="en-US" sz="1600" dirty="0" smtClean="0"/>
          </a:p>
          <a:p>
            <a:pPr marL="104775" indent="0">
              <a:buNone/>
            </a:pPr>
            <a:r>
              <a:rPr lang="en-US" sz="1600" dirty="0" smtClean="0">
                <a:hlinkClick r:id="rId8"/>
              </a:rPr>
              <a:t>International Association of Universities</a:t>
            </a:r>
            <a:br>
              <a:rPr lang="en-US" sz="1600" dirty="0" smtClean="0">
                <a:hlinkClick r:id="rId8"/>
              </a:rPr>
            </a:br>
            <a:endParaRPr lang="en-US" sz="1600" dirty="0" smtClean="0"/>
          </a:p>
          <a:p>
            <a:pPr marL="104775" indent="0">
              <a:buNone/>
            </a:pPr>
            <a:r>
              <a:rPr lang="en-US" sz="1600" dirty="0" smtClean="0">
                <a:hlinkClick r:id="rId9"/>
              </a:rPr>
              <a:t>United Nations Educational, Scientific and Cultural Organization</a:t>
            </a:r>
            <a:r>
              <a:rPr lang="en-US" sz="1600" dirty="0" smtClean="0"/>
              <a:t/>
            </a:r>
            <a:br>
              <a:rPr lang="en-US" sz="1600" dirty="0" smtClean="0"/>
            </a:br>
            <a:endParaRPr lang="en-US" sz="1600" dirty="0" smtClean="0"/>
          </a:p>
        </p:txBody>
      </p:sp>
      <p:pic>
        <p:nvPicPr>
          <p:cNvPr id="7" name="Picture 6" descr="Decorative dividing line" title="Decorative dividing lin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9784" y="6084093"/>
            <a:ext cx="5401056" cy="188976"/>
          </a:xfrm>
          <a:prstGeom prst="rect">
            <a:avLst/>
          </a:prstGeom>
        </p:spPr>
      </p:pic>
      <p:pic>
        <p:nvPicPr>
          <p:cNvPr id="2" name="Picture 1" descr="European Union flag logo" title="European Unio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816" y="1475581"/>
            <a:ext cx="1080120" cy="718645"/>
          </a:xfrm>
          <a:prstGeom prst="rect">
            <a:avLst/>
          </a:prstGeom>
        </p:spPr>
      </p:pic>
    </p:spTree>
    <p:extLst>
      <p:ext uri="{BB962C8B-B14F-4D97-AF65-F5344CB8AC3E}">
        <p14:creationId xmlns:p14="http://schemas.microsoft.com/office/powerpoint/2010/main" val="2236107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p:cNvGrpSpPr>
            <a:grpSpLocks/>
          </p:cNvGrpSpPr>
          <p:nvPr/>
        </p:nvGrpSpPr>
        <p:grpSpPr bwMode="auto">
          <a:xfrm rot="10800000">
            <a:off x="0" y="0"/>
            <a:ext cx="10080625" cy="153993"/>
            <a:chOff x="3175" y="6691474"/>
            <a:chExt cx="9144000" cy="166534"/>
          </a:xfrm>
        </p:grpSpPr>
        <p:grpSp>
          <p:nvGrpSpPr>
            <p:cNvPr id="16391" name="Ομάδα 4"/>
            <p:cNvGrpSpPr>
              <a:grpSpLocks/>
            </p:cNvGrpSpPr>
            <p:nvPr/>
          </p:nvGrpSpPr>
          <p:grpSpPr bwMode="auto">
            <a:xfrm rot="10800000">
              <a:off x="974725" y="6691481"/>
              <a:ext cx="8172450" cy="166527"/>
              <a:chOff x="-3175" y="6558445"/>
              <a:chExt cx="8172450" cy="144017"/>
            </a:xfrm>
          </p:grpSpPr>
          <p:sp>
            <p:nvSpPr>
              <p:cNvPr id="7" name="Ορθογώνιο 8"/>
              <p:cNvSpPr/>
              <p:nvPr/>
            </p:nvSpPr>
            <p:spPr>
              <a:xfrm>
                <a:off x="-12700" y="6558445"/>
                <a:ext cx="4473575" cy="144023"/>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FFC000"/>
                  </a:solidFill>
                </a:endParaRPr>
              </a:p>
            </p:txBody>
          </p:sp>
          <p:sp>
            <p:nvSpPr>
              <p:cNvPr id="8" name="Ορθογώνιο 9"/>
              <p:cNvSpPr/>
              <p:nvPr/>
            </p:nvSpPr>
            <p:spPr>
              <a:xfrm>
                <a:off x="4460875" y="6553535"/>
                <a:ext cx="1106488"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sp>
            <p:nvSpPr>
              <p:cNvPr id="9" name="Ορθογώνιο 10"/>
              <p:cNvSpPr/>
              <p:nvPr/>
            </p:nvSpPr>
            <p:spPr>
              <a:xfrm>
                <a:off x="5559425" y="6553535"/>
                <a:ext cx="1160463"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sp>
            <p:nvSpPr>
              <p:cNvPr id="10" name="Ορθογώνιο 11"/>
              <p:cNvSpPr/>
              <p:nvPr/>
            </p:nvSpPr>
            <p:spPr>
              <a:xfrm>
                <a:off x="6719888" y="6553535"/>
                <a:ext cx="1439862"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grpSp>
        <p:sp>
          <p:nvSpPr>
            <p:cNvPr id="6" name="Ορθογώνιο 9"/>
            <p:cNvSpPr/>
            <p:nvPr/>
          </p:nvSpPr>
          <p:spPr bwMode="auto">
            <a:xfrm rot="10800000">
              <a:off x="7937" y="6697151"/>
              <a:ext cx="971550" cy="166535"/>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grpSp>
      <p:pic>
        <p:nvPicPr>
          <p:cNvPr id="1638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7283" y="6586718"/>
            <a:ext cx="1291580" cy="75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p:cNvSpPr txBox="1">
            <a:spLocks/>
          </p:cNvSpPr>
          <p:nvPr/>
        </p:nvSpPr>
        <p:spPr>
          <a:xfrm>
            <a:off x="253767" y="426982"/>
            <a:ext cx="3431962" cy="477730"/>
          </a:xfrm>
          <a:prstGeom prst="rect">
            <a:avLst/>
          </a:prstGeom>
        </p:spPr>
        <p:txBody>
          <a:bodyPr lIns="100794" tIns="50397" rIns="100794" bIns="50397"/>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endParaRPr lang="fr-BE" sz="3100" dirty="0">
              <a:solidFill>
                <a:schemeClr val="bg2">
                  <a:lumMod val="25000"/>
                </a:schemeClr>
              </a:solidFill>
              <a:latin typeface="+mj-lt"/>
            </a:endParaRP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3979" y="1177701"/>
            <a:ext cx="4927379" cy="4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7784" y="395461"/>
            <a:ext cx="4212653" cy="720080"/>
          </a:xfrm>
        </p:spPr>
        <p:txBody>
          <a:bodyPr/>
          <a:lstStyle/>
          <a:p>
            <a:pPr algn="l" rtl="0" fontAlgn="auto" hangingPunct="0"/>
            <a:r>
              <a:rPr lang="en-US" b="1" kern="1200" dirty="0" smtClean="0">
                <a:solidFill>
                  <a:srgbClr val="000000"/>
                </a:solidFill>
                <a:ea typeface="Lucida Sans Unicode"/>
                <a:cs typeface="Verdana"/>
              </a:rPr>
              <a:t>European Schoolnet</a:t>
            </a:r>
            <a:endParaRPr lang="en-US" b="1" dirty="0">
              <a:cs typeface="Verdana"/>
            </a:endParaRPr>
          </a:p>
        </p:txBody>
      </p:sp>
      <p:sp>
        <p:nvSpPr>
          <p:cNvPr id="3" name="Subtitle 2"/>
          <p:cNvSpPr>
            <a:spLocks noGrp="1"/>
          </p:cNvSpPr>
          <p:nvPr>
            <p:ph type="subTitle" idx="1"/>
          </p:nvPr>
        </p:nvSpPr>
        <p:spPr>
          <a:xfrm>
            <a:off x="503809" y="1403573"/>
            <a:ext cx="4320480" cy="1931988"/>
          </a:xfrm>
        </p:spPr>
        <p:txBody>
          <a:bodyPr/>
          <a:lstStyle/>
          <a:p>
            <a:pPr marL="0" marR="0" lvl="0" indent="0" algn="l" defTabSz="449263" rtl="0" eaLnBrk="1" fontAlgn="auto" latinLnBrk="0" hangingPunct="0">
              <a:lnSpc>
                <a:spcPct val="81000"/>
              </a:lnSpc>
              <a:spcBef>
                <a:spcPct val="0"/>
              </a:spcBef>
              <a:spcAft>
                <a:spcPts val="1425"/>
              </a:spcAft>
              <a:buClr>
                <a:srgbClr val="595959"/>
              </a:buClr>
              <a:buSzPct val="45000"/>
              <a:buFont typeface="StarSymbol" charset="0"/>
              <a:buNone/>
              <a:tabLst/>
              <a:defRPr/>
            </a:pPr>
            <a:r>
              <a:rPr lang="en-US" sz="2400" b="1" kern="1200" dirty="0" smtClean="0">
                <a:solidFill>
                  <a:srgbClr val="000000"/>
                </a:solidFill>
                <a:ea typeface="Lucida Sans Unicode"/>
                <a:cs typeface="Verdana"/>
              </a:rPr>
              <a:t>F</a:t>
            </a:r>
            <a:r>
              <a:rPr lang="en-US" sz="2400" b="1" kern="1200" dirty="0" smtClean="0">
                <a:solidFill>
                  <a:srgbClr val="000000"/>
                </a:solidFill>
                <a:effectLst/>
                <a:ea typeface="Lucida Sans Unicode"/>
                <a:cs typeface="Verdana"/>
              </a:rPr>
              <a:t>ounded</a:t>
            </a:r>
            <a:r>
              <a:rPr lang="en-US" sz="2400" kern="1200" dirty="0" smtClean="0">
                <a:solidFill>
                  <a:srgbClr val="000000"/>
                </a:solidFill>
                <a:effectLst/>
                <a:ea typeface="Lucida Sans Unicode"/>
                <a:cs typeface="Verdana"/>
              </a:rPr>
              <a:t> in 1997</a:t>
            </a:r>
            <a:r>
              <a:rPr lang="en-US" sz="2400" kern="1200" dirty="0" smtClean="0">
                <a:solidFill>
                  <a:srgbClr val="000000"/>
                </a:solidFill>
                <a:ea typeface="Lucida Sans Unicode"/>
                <a:cs typeface="Verdana"/>
              </a:rPr>
              <a:t>, </a:t>
            </a:r>
            <a:r>
              <a:rPr lang="en-US" sz="2400" baseline="0" dirty="0" smtClean="0">
                <a:solidFill>
                  <a:srgbClr val="000000"/>
                </a:solidFill>
                <a:effectLst/>
              </a:rPr>
              <a:t>not for profit, </a:t>
            </a:r>
            <a:r>
              <a:rPr lang="en-US" sz="2400" kern="1200" dirty="0" smtClean="0">
                <a:solidFill>
                  <a:srgbClr val="000000"/>
                </a:solidFill>
                <a:effectLst/>
                <a:ea typeface="Lucida Sans Unicode"/>
                <a:cs typeface="Verdana"/>
              </a:rPr>
              <a:t>based in Brussels, 65 staff</a:t>
            </a:r>
          </a:p>
          <a:p>
            <a:pPr marL="0" marR="0" lvl="0" indent="0" algn="l" defTabSz="449263" rtl="0" eaLnBrk="1" fontAlgn="auto" latinLnBrk="0" hangingPunct="0">
              <a:lnSpc>
                <a:spcPct val="81000"/>
              </a:lnSpc>
              <a:spcBef>
                <a:spcPct val="0"/>
              </a:spcBef>
              <a:spcAft>
                <a:spcPts val="1425"/>
              </a:spcAft>
              <a:buClr>
                <a:srgbClr val="595959"/>
              </a:buClr>
              <a:buSzPct val="45000"/>
              <a:buFont typeface="StarSymbol" charset="0"/>
              <a:buNone/>
              <a:tabLst/>
              <a:defRPr/>
            </a:pPr>
            <a:r>
              <a:rPr lang="en-US" sz="2400" b="1" kern="1200" dirty="0" smtClean="0">
                <a:solidFill>
                  <a:srgbClr val="000000"/>
                </a:solidFill>
                <a:effectLst/>
                <a:ea typeface="Lucida Sans Unicode"/>
                <a:cs typeface="Verdana"/>
              </a:rPr>
              <a:t>Governed</a:t>
            </a:r>
            <a:r>
              <a:rPr lang="en-US" sz="2400" kern="1200" dirty="0" smtClean="0">
                <a:solidFill>
                  <a:srgbClr val="000000"/>
                </a:solidFill>
                <a:effectLst/>
                <a:ea typeface="Lucida Sans Unicode"/>
                <a:cs typeface="Verdana"/>
              </a:rPr>
              <a:t> by 25 ministries of education</a:t>
            </a:r>
          </a:p>
          <a:p>
            <a:pPr marL="0" marR="0" lvl="0" indent="0" algn="l" defTabSz="449263" rtl="0" eaLnBrk="1" fontAlgn="auto" latinLnBrk="0" hangingPunct="0">
              <a:lnSpc>
                <a:spcPct val="81000"/>
              </a:lnSpc>
              <a:spcBef>
                <a:spcPct val="0"/>
              </a:spcBef>
              <a:spcAft>
                <a:spcPts val="1425"/>
              </a:spcAft>
              <a:buClr>
                <a:srgbClr val="595959"/>
              </a:buClr>
              <a:buSzPct val="45000"/>
              <a:buFont typeface="StarSymbol" charset="0"/>
              <a:buNone/>
              <a:tabLst/>
              <a:defRPr/>
            </a:pPr>
            <a:r>
              <a:rPr lang="en-US" sz="2400" b="1" baseline="0" dirty="0" smtClean="0">
                <a:solidFill>
                  <a:srgbClr val="595959"/>
                </a:solidFill>
                <a:effectLst/>
                <a:latin typeface="Verdana"/>
                <a:ea typeface="ＭＳ Ｐゴシック" charset="0"/>
                <a:cs typeface="+mn-cs"/>
              </a:rPr>
              <a:t>Aim:</a:t>
            </a:r>
            <a:r>
              <a:rPr lang="en-US" sz="2400" baseline="0" dirty="0" smtClean="0">
                <a:solidFill>
                  <a:srgbClr val="595959"/>
                </a:solidFill>
                <a:effectLst/>
                <a:latin typeface="Verdana"/>
                <a:ea typeface="ＭＳ Ｐゴシック" charset="0"/>
                <a:cs typeface="+mn-cs"/>
              </a:rPr>
              <a:t> to bring innovation in teaching and learning to ministries of education, schools, teachers, researchers and industry</a:t>
            </a:r>
            <a:r>
              <a:rPr lang="en-US" sz="2400" kern="1200" dirty="0" smtClean="0">
                <a:solidFill>
                  <a:srgbClr val="000000"/>
                </a:solidFill>
                <a:effectLst/>
                <a:ea typeface="Lucida Sans Unicode"/>
                <a:cs typeface="Verdana"/>
              </a:rPr>
              <a:t/>
            </a:r>
            <a:br>
              <a:rPr lang="en-US" sz="2400" kern="1200" dirty="0" smtClean="0">
                <a:solidFill>
                  <a:srgbClr val="000000"/>
                </a:solidFill>
                <a:effectLst/>
                <a:ea typeface="Lucida Sans Unicode"/>
                <a:cs typeface="Verdana"/>
              </a:rPr>
            </a:br>
            <a:endParaRPr lang="en-US" dirty="0">
              <a:cs typeface="Verdana"/>
            </a:endParaRPr>
          </a:p>
        </p:txBody>
      </p:sp>
    </p:spTree>
    <p:extLst>
      <p:ext uri="{BB962C8B-B14F-4D97-AF65-F5344CB8AC3E}">
        <p14:creationId xmlns:p14="http://schemas.microsoft.com/office/powerpoint/2010/main" val="31327617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3"/>
          <p:cNvGrpSpPr>
            <a:grpSpLocks/>
          </p:cNvGrpSpPr>
          <p:nvPr/>
        </p:nvGrpSpPr>
        <p:grpSpPr bwMode="auto">
          <a:xfrm rot="10800000">
            <a:off x="0" y="0"/>
            <a:ext cx="10080625" cy="153993"/>
            <a:chOff x="3175" y="6691474"/>
            <a:chExt cx="9144000" cy="166534"/>
          </a:xfrm>
        </p:grpSpPr>
        <p:grpSp>
          <p:nvGrpSpPr>
            <p:cNvPr id="17429" name="Ομάδα 4"/>
            <p:cNvGrpSpPr>
              <a:grpSpLocks/>
            </p:cNvGrpSpPr>
            <p:nvPr/>
          </p:nvGrpSpPr>
          <p:grpSpPr bwMode="auto">
            <a:xfrm rot="10800000">
              <a:off x="974725" y="6691481"/>
              <a:ext cx="8172450" cy="166527"/>
              <a:chOff x="-3175" y="6558445"/>
              <a:chExt cx="8172450" cy="144017"/>
            </a:xfrm>
          </p:grpSpPr>
          <p:sp>
            <p:nvSpPr>
              <p:cNvPr id="7" name="Ορθογώνιο 8"/>
              <p:cNvSpPr/>
              <p:nvPr/>
            </p:nvSpPr>
            <p:spPr>
              <a:xfrm>
                <a:off x="-12700" y="6558445"/>
                <a:ext cx="4473575" cy="144023"/>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000000"/>
                  </a:solidFill>
                </a:endParaRPr>
              </a:p>
            </p:txBody>
          </p:sp>
          <p:sp>
            <p:nvSpPr>
              <p:cNvPr id="8" name="Ορθογώνιο 9"/>
              <p:cNvSpPr/>
              <p:nvPr/>
            </p:nvSpPr>
            <p:spPr>
              <a:xfrm>
                <a:off x="4460875" y="6553535"/>
                <a:ext cx="1106488"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000000"/>
                  </a:solidFill>
                </a:endParaRPr>
              </a:p>
            </p:txBody>
          </p:sp>
          <p:sp>
            <p:nvSpPr>
              <p:cNvPr id="9" name="Ορθογώνιο 10"/>
              <p:cNvSpPr/>
              <p:nvPr/>
            </p:nvSpPr>
            <p:spPr>
              <a:xfrm>
                <a:off x="5559425" y="6553535"/>
                <a:ext cx="1160463"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000000"/>
                  </a:solidFill>
                </a:endParaRPr>
              </a:p>
            </p:txBody>
          </p:sp>
          <p:sp>
            <p:nvSpPr>
              <p:cNvPr id="10" name="Ορθογώνιο 11"/>
              <p:cNvSpPr/>
              <p:nvPr/>
            </p:nvSpPr>
            <p:spPr>
              <a:xfrm>
                <a:off x="6719888" y="6553535"/>
                <a:ext cx="1439862"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000000"/>
                  </a:solidFill>
                </a:endParaRPr>
              </a:p>
            </p:txBody>
          </p:sp>
        </p:grpSp>
        <p:sp>
          <p:nvSpPr>
            <p:cNvPr id="6" name="Ορθογώνιο 9"/>
            <p:cNvSpPr/>
            <p:nvPr/>
          </p:nvSpPr>
          <p:spPr bwMode="auto">
            <a:xfrm rot="10800000">
              <a:off x="7937" y="6697151"/>
              <a:ext cx="971550" cy="166535"/>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000000"/>
                </a:solidFill>
              </a:endParaRPr>
            </a:p>
          </p:txBody>
        </p:sp>
      </p:grpSp>
      <p:pic>
        <p:nvPicPr>
          <p:cNvPr id="174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1789" y="6667214"/>
            <a:ext cx="1291580" cy="75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p:cNvSpPr txBox="1">
            <a:spLocks/>
          </p:cNvSpPr>
          <p:nvPr/>
        </p:nvSpPr>
        <p:spPr>
          <a:xfrm>
            <a:off x="168011" y="458480"/>
            <a:ext cx="3431963" cy="477730"/>
          </a:xfrm>
          <a:prstGeom prst="rect">
            <a:avLst/>
          </a:prstGeom>
        </p:spPr>
        <p:txBody>
          <a:bodyPr lIns="100794" tIns="50397" rIns="100794" bIns="50397"/>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endParaRPr lang="fr-BE" sz="3100" dirty="0">
              <a:solidFill>
                <a:srgbClr val="000000"/>
              </a:solidFill>
              <a:latin typeface="+mj-lt"/>
            </a:endParaRPr>
          </a:p>
        </p:txBody>
      </p:sp>
      <p:sp>
        <p:nvSpPr>
          <p:cNvPr id="17418" name="Rectangle 11"/>
          <p:cNvSpPr>
            <a:spLocks noChangeArrowheads="1"/>
          </p:cNvSpPr>
          <p:nvPr/>
        </p:nvSpPr>
        <p:spPr bwMode="auto">
          <a:xfrm>
            <a:off x="1009813" y="5508763"/>
            <a:ext cx="203557" cy="3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endParaRPr lang="fr-BE">
              <a:solidFill>
                <a:srgbClr val="000000"/>
              </a:solidFill>
            </a:endParaRPr>
          </a:p>
        </p:txBody>
      </p:sp>
      <p:sp>
        <p:nvSpPr>
          <p:cNvPr id="3" name="Title 2"/>
          <p:cNvSpPr>
            <a:spLocks noGrp="1"/>
          </p:cNvSpPr>
          <p:nvPr>
            <p:ph type="ctrTitle"/>
          </p:nvPr>
        </p:nvSpPr>
        <p:spPr>
          <a:xfrm>
            <a:off x="287784" y="251446"/>
            <a:ext cx="8569325" cy="1008112"/>
          </a:xfrm>
        </p:spPr>
        <p:txBody>
          <a:bodyPr/>
          <a:lstStyle/>
          <a:p>
            <a:pPr algn="l"/>
            <a:r>
              <a:rPr lang="en-US" b="1" dirty="0" smtClean="0">
                <a:cs typeface="Verdana"/>
              </a:rPr>
              <a:t>Remit</a:t>
            </a:r>
            <a:endParaRPr lang="en-US" b="1" dirty="0">
              <a:cs typeface="Verdana"/>
            </a:endParaRPr>
          </a:p>
        </p:txBody>
      </p:sp>
      <p:sp>
        <p:nvSpPr>
          <p:cNvPr id="4" name="Subtitle 3"/>
          <p:cNvSpPr>
            <a:spLocks noGrp="1"/>
          </p:cNvSpPr>
          <p:nvPr>
            <p:ph type="subTitle" idx="1"/>
          </p:nvPr>
        </p:nvSpPr>
        <p:spPr>
          <a:xfrm>
            <a:off x="359792" y="1331565"/>
            <a:ext cx="9145016" cy="1931988"/>
          </a:xfrm>
        </p:spPr>
        <p:txBody>
          <a:bodyPr/>
          <a:lstStyle/>
          <a:p>
            <a:pPr algn="l"/>
            <a:r>
              <a:rPr lang="en-US" sz="2400" baseline="0" dirty="0" smtClean="0">
                <a:solidFill>
                  <a:srgbClr val="595959"/>
                </a:solidFill>
                <a:effectLst/>
                <a:cs typeface="Verdana"/>
              </a:rPr>
              <a:t>To </a:t>
            </a:r>
            <a:r>
              <a:rPr lang="en-US" sz="2400" b="1" baseline="0" dirty="0" smtClean="0">
                <a:solidFill>
                  <a:srgbClr val="595959"/>
                </a:solidFill>
                <a:effectLst/>
                <a:cs typeface="Verdana"/>
              </a:rPr>
              <a:t>mainstream</a:t>
            </a:r>
            <a:r>
              <a:rPr lang="en-US" sz="2400" baseline="0" dirty="0" smtClean="0">
                <a:solidFill>
                  <a:srgbClr val="595959"/>
                </a:solidFill>
                <a:effectLst/>
                <a:cs typeface="Verdana"/>
              </a:rPr>
              <a:t> teaching and learning in schools aligned with </a:t>
            </a:r>
            <a:r>
              <a:rPr lang="en-US" sz="2400" b="1" baseline="0" dirty="0" smtClean="0">
                <a:solidFill>
                  <a:srgbClr val="595959"/>
                </a:solidFill>
                <a:effectLst/>
                <a:cs typeface="Verdana"/>
              </a:rPr>
              <a:t>21st century skills</a:t>
            </a:r>
            <a:r>
              <a:rPr lang="en-US" sz="2400" baseline="0" dirty="0" smtClean="0">
                <a:solidFill>
                  <a:srgbClr val="595959"/>
                </a:solidFill>
                <a:effectLst/>
                <a:cs typeface="Verdana"/>
              </a:rPr>
              <a:t>, standards and expectations for all students</a:t>
            </a:r>
          </a:p>
          <a:p>
            <a:pPr marL="0" marR="0" indent="0" algn="l" defTabSz="449263" rtl="0" eaLnBrk="1" fontAlgn="base" latinLnBrk="0" hangingPunct="1">
              <a:lnSpc>
                <a:spcPct val="81000"/>
              </a:lnSpc>
              <a:spcBef>
                <a:spcPct val="0"/>
              </a:spcBef>
              <a:spcAft>
                <a:spcPts val="1425"/>
              </a:spcAft>
              <a:buClr>
                <a:srgbClr val="595959"/>
              </a:buClr>
              <a:buSzPct val="45000"/>
              <a:buFont typeface="StarSymbol" charset="0"/>
              <a:buNone/>
              <a:tabLst/>
              <a:defRPr/>
            </a:pPr>
            <a:r>
              <a:rPr lang="en-US" sz="2400" baseline="0" dirty="0" smtClean="0">
                <a:solidFill>
                  <a:srgbClr val="595959"/>
                </a:solidFill>
                <a:effectLst/>
                <a:cs typeface="Verdana"/>
              </a:rPr>
              <a:t>To act as a </a:t>
            </a:r>
            <a:r>
              <a:rPr lang="en-US" sz="2400" b="1" baseline="0" dirty="0" smtClean="0">
                <a:solidFill>
                  <a:srgbClr val="595959"/>
                </a:solidFill>
                <a:effectLst/>
                <a:cs typeface="Verdana"/>
              </a:rPr>
              <a:t>think tank and training provider </a:t>
            </a:r>
            <a:r>
              <a:rPr lang="en-US" sz="2400" baseline="0" dirty="0" smtClean="0">
                <a:solidFill>
                  <a:srgbClr val="595959"/>
                </a:solidFill>
                <a:effectLst/>
                <a:cs typeface="Verdana"/>
              </a:rPr>
              <a:t>to </a:t>
            </a:r>
            <a:r>
              <a:rPr lang="en-US" sz="2400" b="1" baseline="0" dirty="0" smtClean="0">
                <a:solidFill>
                  <a:srgbClr val="595959"/>
                </a:solidFill>
                <a:effectLst/>
                <a:cs typeface="Verdana"/>
              </a:rPr>
              <a:t>help ministries</a:t>
            </a:r>
            <a:r>
              <a:rPr lang="en-US" sz="2400" baseline="0" dirty="0" smtClean="0">
                <a:solidFill>
                  <a:srgbClr val="595959"/>
                </a:solidFill>
                <a:effectLst/>
                <a:cs typeface="Verdana"/>
              </a:rPr>
              <a:t> and </a:t>
            </a:r>
            <a:r>
              <a:rPr lang="en-US" sz="2400" b="1" baseline="0" dirty="0" smtClean="0">
                <a:solidFill>
                  <a:srgbClr val="595959"/>
                </a:solidFill>
                <a:effectLst/>
                <a:cs typeface="Verdana"/>
              </a:rPr>
              <a:t>European stakeholders </a:t>
            </a:r>
            <a:r>
              <a:rPr lang="en-US" sz="2400" baseline="0" dirty="0" smtClean="0">
                <a:solidFill>
                  <a:srgbClr val="595959"/>
                </a:solidFill>
                <a:effectLst/>
                <a:cs typeface="Verdana"/>
              </a:rPr>
              <a:t>develop policies to support evidence-based educational reform at European level</a:t>
            </a:r>
          </a:p>
          <a:p>
            <a:pPr marL="800100" marR="0" lvl="1" indent="-342900" algn="l" defTabSz="449263" rtl="0" eaLnBrk="1" fontAlgn="base" latinLnBrk="0" hangingPunct="1">
              <a:lnSpc>
                <a:spcPct val="81000"/>
              </a:lnSpc>
              <a:spcBef>
                <a:spcPct val="0"/>
              </a:spcBef>
              <a:spcAft>
                <a:spcPts val="1425"/>
              </a:spcAft>
              <a:buClr>
                <a:srgbClr val="595959"/>
              </a:buClr>
              <a:buSzPct val="45000"/>
              <a:buFont typeface="Arial"/>
              <a:buChar char="•"/>
              <a:tabLst/>
              <a:defRPr/>
            </a:pPr>
            <a:r>
              <a:rPr lang="en-US" dirty="0" smtClean="0">
                <a:cs typeface="Verdana"/>
              </a:rPr>
              <a:t>Peer</a:t>
            </a:r>
            <a:r>
              <a:rPr lang="en-US" baseline="0" dirty="0" smtClean="0">
                <a:cs typeface="Verdana"/>
              </a:rPr>
              <a:t> exchanges</a:t>
            </a:r>
          </a:p>
          <a:p>
            <a:pPr marL="800100" marR="0" lvl="1" indent="-342900" algn="l" defTabSz="449263" rtl="0" eaLnBrk="1" fontAlgn="base" latinLnBrk="0" hangingPunct="1">
              <a:lnSpc>
                <a:spcPct val="81000"/>
              </a:lnSpc>
              <a:spcBef>
                <a:spcPct val="0"/>
              </a:spcBef>
              <a:spcAft>
                <a:spcPts val="1425"/>
              </a:spcAft>
              <a:buClr>
                <a:srgbClr val="595959"/>
              </a:buClr>
              <a:buSzPct val="45000"/>
              <a:buFont typeface="Arial"/>
              <a:buChar char="•"/>
              <a:tabLst/>
              <a:defRPr/>
            </a:pPr>
            <a:r>
              <a:rPr lang="en-US" baseline="0" dirty="0" smtClean="0">
                <a:cs typeface="Verdana"/>
              </a:rPr>
              <a:t>Technology-supported </a:t>
            </a:r>
            <a:r>
              <a:rPr lang="en-US" dirty="0" smtClean="0">
                <a:cs typeface="Verdana"/>
              </a:rPr>
              <a:t>i</a:t>
            </a:r>
            <a:r>
              <a:rPr lang="en-US" baseline="0" dirty="0" smtClean="0">
                <a:cs typeface="Verdana"/>
              </a:rPr>
              <a:t>nnovation</a:t>
            </a:r>
            <a:r>
              <a:rPr lang="en-US" dirty="0" smtClean="0">
                <a:cs typeface="Verdana"/>
              </a:rPr>
              <a:t> in teaching and learning</a:t>
            </a:r>
            <a:endParaRPr lang="en-US" baseline="0" dirty="0" smtClean="0">
              <a:cs typeface="Verdana"/>
            </a:endParaRPr>
          </a:p>
          <a:p>
            <a:pPr marL="800100" marR="0" lvl="1" indent="-342900" algn="l" defTabSz="449263" rtl="0" eaLnBrk="1" fontAlgn="base" latinLnBrk="0" hangingPunct="1">
              <a:lnSpc>
                <a:spcPct val="81000"/>
              </a:lnSpc>
              <a:spcBef>
                <a:spcPct val="0"/>
              </a:spcBef>
              <a:spcAft>
                <a:spcPts val="1425"/>
              </a:spcAft>
              <a:buClr>
                <a:srgbClr val="595959"/>
              </a:buClr>
              <a:buSzPct val="45000"/>
              <a:buFont typeface="Arial"/>
              <a:buChar char="•"/>
              <a:tabLst/>
              <a:defRPr/>
            </a:pPr>
            <a:r>
              <a:rPr lang="en-US" baseline="0" dirty="0" smtClean="0">
                <a:cs typeface="Verdana"/>
              </a:rPr>
              <a:t>Surveys and reports</a:t>
            </a:r>
            <a:endParaRPr lang="en-US" dirty="0">
              <a:cs typeface="Verdana"/>
            </a:endParaRPr>
          </a:p>
        </p:txBody>
      </p:sp>
    </p:spTree>
    <p:extLst>
      <p:ext uri="{BB962C8B-B14F-4D97-AF65-F5344CB8AC3E}">
        <p14:creationId xmlns:p14="http://schemas.microsoft.com/office/powerpoint/2010/main" val="981250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p:cNvGrpSpPr>
          <p:nvPr/>
        </p:nvGrpSpPr>
        <p:grpSpPr bwMode="auto">
          <a:xfrm rot="10800000">
            <a:off x="0" y="0"/>
            <a:ext cx="10080625" cy="153993"/>
            <a:chOff x="3175" y="6691474"/>
            <a:chExt cx="9144000" cy="166534"/>
          </a:xfrm>
        </p:grpSpPr>
        <p:grpSp>
          <p:nvGrpSpPr>
            <p:cNvPr id="18463" name="Ομάδα 4"/>
            <p:cNvGrpSpPr>
              <a:grpSpLocks/>
            </p:cNvGrpSpPr>
            <p:nvPr/>
          </p:nvGrpSpPr>
          <p:grpSpPr bwMode="auto">
            <a:xfrm rot="10800000">
              <a:off x="974725" y="6691481"/>
              <a:ext cx="8172450" cy="166527"/>
              <a:chOff x="-3175" y="6558445"/>
              <a:chExt cx="8172450" cy="144017"/>
            </a:xfrm>
          </p:grpSpPr>
          <p:sp>
            <p:nvSpPr>
              <p:cNvPr id="7" name="Ορθογώνιο 8"/>
              <p:cNvSpPr/>
              <p:nvPr/>
            </p:nvSpPr>
            <p:spPr>
              <a:xfrm>
                <a:off x="-12700" y="6558445"/>
                <a:ext cx="4473575" cy="144023"/>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FFC000"/>
                  </a:solidFill>
                </a:endParaRPr>
              </a:p>
            </p:txBody>
          </p:sp>
          <p:sp>
            <p:nvSpPr>
              <p:cNvPr id="8" name="Ορθογώνιο 9"/>
              <p:cNvSpPr/>
              <p:nvPr/>
            </p:nvSpPr>
            <p:spPr>
              <a:xfrm>
                <a:off x="4460875" y="6553535"/>
                <a:ext cx="1106488"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sp>
            <p:nvSpPr>
              <p:cNvPr id="9" name="Ορθογώνιο 10"/>
              <p:cNvSpPr/>
              <p:nvPr/>
            </p:nvSpPr>
            <p:spPr>
              <a:xfrm>
                <a:off x="5559425" y="6553535"/>
                <a:ext cx="1160463"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sp>
            <p:nvSpPr>
              <p:cNvPr id="10" name="Ορθογώνιο 11"/>
              <p:cNvSpPr/>
              <p:nvPr/>
            </p:nvSpPr>
            <p:spPr>
              <a:xfrm>
                <a:off x="6719888" y="6553535"/>
                <a:ext cx="1439862" cy="144024"/>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grpSp>
        <p:sp>
          <p:nvSpPr>
            <p:cNvPr id="6" name="Ορθογώνιο 9"/>
            <p:cNvSpPr/>
            <p:nvPr/>
          </p:nvSpPr>
          <p:spPr bwMode="auto">
            <a:xfrm rot="10800000">
              <a:off x="7937" y="6697151"/>
              <a:ext cx="971550" cy="166535"/>
            </a:xfrm>
            <a:prstGeom prst="rect">
              <a:avLst/>
            </a:prstGeom>
            <a:solidFill>
              <a:srgbClr val="0393D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p>
          </p:txBody>
        </p:sp>
      </p:grpSp>
      <p:sp>
        <p:nvSpPr>
          <p:cNvPr id="14" name="Subtitle 2"/>
          <p:cNvSpPr txBox="1">
            <a:spLocks/>
          </p:cNvSpPr>
          <p:nvPr/>
        </p:nvSpPr>
        <p:spPr>
          <a:xfrm>
            <a:off x="253767" y="426982"/>
            <a:ext cx="3431962" cy="477730"/>
          </a:xfrm>
          <a:prstGeom prst="rect">
            <a:avLst/>
          </a:prstGeom>
        </p:spPr>
        <p:txBody>
          <a:bodyPr lIns="100794" tIns="50397" rIns="100794" bIns="50397"/>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endParaRPr lang="fr-BE" sz="3100" dirty="0">
              <a:solidFill>
                <a:schemeClr val="bg2">
                  <a:lumMod val="25000"/>
                </a:schemeClr>
              </a:solidFill>
              <a:latin typeface="+mj-lt"/>
            </a:endParaRPr>
          </a:p>
        </p:txBody>
      </p:sp>
      <p:pic>
        <p:nvPicPr>
          <p:cNvPr id="18441" name="Picture 20" descr="P:\Users\cathal.ocleirigh\eminent\Scientix\Annex 1_Scientix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992" y="3923853"/>
            <a:ext cx="1610100" cy="100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403" y="2483693"/>
            <a:ext cx="1764109" cy="93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0352" y="3923853"/>
            <a:ext cx="1190074" cy="108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cademy" title="Project logos"/>
          <p:cNvPicPr>
            <a:picLocks noChangeAspect="1"/>
          </p:cNvPicPr>
          <p:nvPr/>
        </p:nvPicPr>
        <p:blipFill>
          <a:blip r:embed="rId6"/>
          <a:stretch>
            <a:fillRect/>
          </a:stretch>
        </p:blipFill>
        <p:spPr>
          <a:xfrm>
            <a:off x="4968304" y="1331565"/>
            <a:ext cx="1570701" cy="902223"/>
          </a:xfrm>
          <a:prstGeom prst="round1Rect">
            <a:avLst>
              <a:gd name="adj" fmla="val 0"/>
            </a:avLst>
          </a:prstGeom>
        </p:spPr>
      </p:pic>
      <p:pic>
        <p:nvPicPr>
          <p:cNvPr id="35" name="Picture 3" descr="\\nas.eun.org\public\Management\Projects\Future Classroom Lab\Communications\Logos\logo_byeun\FCL_logo_byeu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8304" y="5219997"/>
            <a:ext cx="1881366" cy="102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3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72560" y="2699717"/>
            <a:ext cx="1165572" cy="11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36"/>
          <p:cNvPicPr>
            <a:picLocks noChangeAspect="1"/>
          </p:cNvPicPr>
          <p:nvPr/>
        </p:nvPicPr>
        <p:blipFill>
          <a:blip r:embed="rId10">
            <a:extLst>
              <a:ext uri="{28A0092B-C50C-407E-A947-70E740481C1C}">
                <a14:useLocalDpi xmlns:a14="http://schemas.microsoft.com/office/drawing/2010/main" val="0"/>
              </a:ext>
            </a:extLst>
          </a:blip>
          <a:srcRect l="5508" r="5630"/>
          <a:stretch>
            <a:fillRect/>
          </a:stretch>
        </p:blipFill>
        <p:spPr bwMode="auto">
          <a:xfrm>
            <a:off x="7632600" y="5436021"/>
            <a:ext cx="1867365" cy="11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C:\Users\marc.EUN\AppData\Local\Microsoft\Windows\Temporary Internet Files\Content.Outlook\UFZ30XV2\insafeLog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8544" y="1403573"/>
            <a:ext cx="1319582" cy="7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395462"/>
            <a:ext cx="8569325" cy="576064"/>
          </a:xfrm>
        </p:spPr>
        <p:txBody>
          <a:bodyPr/>
          <a:lstStyle/>
          <a:p>
            <a:pPr algn="l"/>
            <a:r>
              <a:rPr lang="en-US" b="1" dirty="0" smtClean="0"/>
              <a:t>100+ recent projects</a:t>
            </a:r>
            <a:endParaRPr lang="en-US" b="1" dirty="0"/>
          </a:p>
        </p:txBody>
      </p:sp>
      <p:sp>
        <p:nvSpPr>
          <p:cNvPr id="3" name="Subtitle 2"/>
          <p:cNvSpPr>
            <a:spLocks noGrp="1"/>
          </p:cNvSpPr>
          <p:nvPr>
            <p:ph type="subTitle" idx="1"/>
          </p:nvPr>
        </p:nvSpPr>
        <p:spPr>
          <a:xfrm>
            <a:off x="287784" y="1115541"/>
            <a:ext cx="4680520" cy="5976664"/>
          </a:xfrm>
        </p:spPr>
        <p:txBody>
          <a:bodyPr/>
          <a:lstStyle/>
          <a:p>
            <a:pPr marL="342900" indent="-342900" algn="l">
              <a:buFont typeface="Arial"/>
              <a:buChar char="•"/>
            </a:pPr>
            <a:r>
              <a:rPr lang="en-US" dirty="0" smtClean="0"/>
              <a:t>Innovation</a:t>
            </a:r>
          </a:p>
          <a:p>
            <a:pPr marL="800100" lvl="1" indent="-342900" algn="l">
              <a:buFont typeface="Arial"/>
              <a:buChar char="•"/>
            </a:pPr>
            <a:r>
              <a:rPr lang="en-US" dirty="0"/>
              <a:t>School </a:t>
            </a:r>
            <a:r>
              <a:rPr lang="en-US" dirty="0" smtClean="0"/>
              <a:t>partnerships</a:t>
            </a:r>
          </a:p>
          <a:p>
            <a:pPr marL="800100" lvl="1" indent="-342900" algn="l">
              <a:buFont typeface="Arial"/>
              <a:buChar char="•"/>
            </a:pPr>
            <a:r>
              <a:rPr lang="en-US" dirty="0" smtClean="0"/>
              <a:t>1:1 pedagogy</a:t>
            </a:r>
          </a:p>
          <a:p>
            <a:pPr marL="800100" lvl="1" indent="-342900" algn="l">
              <a:buFont typeface="Arial"/>
              <a:buChar char="•"/>
            </a:pPr>
            <a:r>
              <a:rPr lang="en-US" dirty="0" smtClean="0"/>
              <a:t>Future Classroom Lab</a:t>
            </a:r>
            <a:endParaRPr lang="en-US" dirty="0"/>
          </a:p>
          <a:p>
            <a:pPr marL="342900" indent="-342900" algn="l">
              <a:buFont typeface="Arial"/>
              <a:buChar char="•"/>
            </a:pPr>
            <a:r>
              <a:rPr lang="en-US" dirty="0" smtClean="0"/>
              <a:t>Key</a:t>
            </a:r>
            <a:r>
              <a:rPr lang="en-US" baseline="0" dirty="0" smtClean="0"/>
              <a:t> competences</a:t>
            </a:r>
          </a:p>
          <a:p>
            <a:pPr marL="800100" lvl="1" indent="-342900" algn="l">
              <a:buFont typeface="Arial"/>
              <a:buChar char="•"/>
            </a:pPr>
            <a:r>
              <a:rPr lang="en-US" baseline="0" dirty="0" smtClean="0"/>
              <a:t>STEM</a:t>
            </a:r>
          </a:p>
          <a:p>
            <a:pPr marL="800100" lvl="1" indent="-342900" algn="l">
              <a:buFont typeface="Arial"/>
              <a:buChar char="•"/>
            </a:pPr>
            <a:r>
              <a:rPr lang="en-US" baseline="0" dirty="0" smtClean="0"/>
              <a:t>Digital skills,</a:t>
            </a:r>
            <a:r>
              <a:rPr lang="en-US" dirty="0" smtClean="0"/>
              <a:t> e-safety</a:t>
            </a:r>
          </a:p>
          <a:p>
            <a:pPr marL="342900" indent="-342900" algn="l">
              <a:buFont typeface="Arial"/>
              <a:buChar char="•"/>
            </a:pPr>
            <a:r>
              <a:rPr lang="en-US" dirty="0" smtClean="0"/>
              <a:t>Professional development</a:t>
            </a:r>
          </a:p>
          <a:p>
            <a:pPr marL="800100" lvl="1" indent="-342900" algn="l">
              <a:buFont typeface="Arial"/>
              <a:buChar char="•"/>
            </a:pPr>
            <a:r>
              <a:rPr lang="en-US" dirty="0" smtClean="0"/>
              <a:t>Academy</a:t>
            </a:r>
          </a:p>
          <a:p>
            <a:pPr marL="342900" indent="-342900" algn="l">
              <a:buFont typeface="Arial"/>
              <a:buChar char="•"/>
            </a:pPr>
            <a:r>
              <a:rPr lang="en-US" dirty="0" smtClean="0"/>
              <a:t>Studies</a:t>
            </a:r>
          </a:p>
          <a:p>
            <a:pPr marL="800100" lvl="1" indent="-342900" algn="l">
              <a:buFont typeface="Arial"/>
              <a:buChar char="•"/>
            </a:pPr>
            <a:r>
              <a:rPr lang="en-US" dirty="0" smtClean="0"/>
              <a:t>Survey of Schools: ICT and Education</a:t>
            </a:r>
          </a:p>
          <a:p>
            <a:pPr marL="342900" indent="-342900" algn="l">
              <a:buFont typeface="Arial"/>
              <a:buChar char="•"/>
            </a:pPr>
            <a:r>
              <a:rPr lang="en-US" dirty="0" smtClean="0"/>
              <a:t>Inclusion</a:t>
            </a:r>
          </a:p>
        </p:txBody>
      </p:sp>
    </p:spTree>
    <p:extLst>
      <p:ext uri="{BB962C8B-B14F-4D97-AF65-F5344CB8AC3E}">
        <p14:creationId xmlns:p14="http://schemas.microsoft.com/office/powerpoint/2010/main" val="845323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1000"/>
                                        <p:tgtEl>
                                          <p:spTgt spid="39"/>
                                        </p:tgtEl>
                                      </p:cBhvr>
                                    </p:animEffect>
                                    <p:anim calcmode="lin" valueType="num">
                                      <p:cBhvr>
                                        <p:cTn id="10" dur="1000" fill="hold"/>
                                        <p:tgtEl>
                                          <p:spTgt spid="39"/>
                                        </p:tgtEl>
                                        <p:attrNameLst>
                                          <p:attrName>ppt_x</p:attrName>
                                        </p:attrNameLst>
                                      </p:cBhvr>
                                      <p:tavLst>
                                        <p:tav tm="0">
                                          <p:val>
                                            <p:strVal val="#ppt_x"/>
                                          </p:val>
                                        </p:tav>
                                        <p:tav tm="100000">
                                          <p:val>
                                            <p:strVal val="#ppt_x"/>
                                          </p:val>
                                        </p:tav>
                                      </p:tavLst>
                                    </p:anim>
                                    <p:anim calcmode="lin" valueType="num">
                                      <p:cBhvr>
                                        <p:cTn id="1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957932"/>
          </a:xfrm>
        </p:spPr>
        <p:txBody>
          <a:bodyPr/>
          <a:lstStyle/>
          <a:p>
            <a:r>
              <a:rPr lang="en-US" b="1" dirty="0" smtClean="0"/>
              <a:t>Implementation of the guidelines</a:t>
            </a:r>
            <a:endParaRPr lang="en-US" b="1" dirty="0"/>
          </a:p>
        </p:txBody>
      </p:sp>
      <p:sp>
        <p:nvSpPr>
          <p:cNvPr id="3" name="Content Placeholder 2"/>
          <p:cNvSpPr>
            <a:spLocks noGrp="1"/>
          </p:cNvSpPr>
          <p:nvPr>
            <p:ph idx="1"/>
          </p:nvPr>
        </p:nvSpPr>
        <p:spPr/>
        <p:txBody>
          <a:bodyPr/>
          <a:lstStyle/>
          <a:p>
            <a:r>
              <a:rPr lang="nb-NO" sz="3200" b="1" dirty="0" err="1" smtClean="0"/>
              <a:t>Process</a:t>
            </a:r>
            <a:endParaRPr lang="nb-NO" sz="3200" b="1" dirty="0" smtClean="0"/>
          </a:p>
          <a:p>
            <a:pPr lvl="1"/>
            <a:r>
              <a:rPr lang="nb-NO" sz="2800" dirty="0" err="1" smtClean="0"/>
              <a:t>Awareness</a:t>
            </a:r>
            <a:r>
              <a:rPr lang="nb-NO" sz="2800" dirty="0" smtClean="0"/>
              <a:t> </a:t>
            </a:r>
            <a:r>
              <a:rPr lang="nb-NO" sz="2800" dirty="0"/>
              <a:t>– action/support – monitor – </a:t>
            </a:r>
            <a:r>
              <a:rPr lang="nb-NO" sz="2800" dirty="0" err="1"/>
              <a:t>sanction</a:t>
            </a:r>
            <a:endParaRPr lang="nb-NO" sz="2800" dirty="0"/>
          </a:p>
          <a:p>
            <a:r>
              <a:rPr lang="en-GB" sz="3200" b="1" dirty="0" smtClean="0"/>
              <a:t>Internal</a:t>
            </a:r>
            <a:endParaRPr lang="en-GB" sz="3200" dirty="0" smtClean="0"/>
          </a:p>
          <a:p>
            <a:pPr lvl="1"/>
            <a:r>
              <a:rPr lang="en-GB" sz="2800" dirty="0" smtClean="0"/>
              <a:t>65 staff in Brussels office</a:t>
            </a:r>
          </a:p>
          <a:p>
            <a:r>
              <a:rPr lang="en-GB" sz="3200" b="1" dirty="0" smtClean="0"/>
              <a:t>External</a:t>
            </a:r>
          </a:p>
          <a:p>
            <a:pPr lvl="1"/>
            <a:r>
              <a:rPr lang="en-GB" sz="2800" dirty="0" smtClean="0"/>
              <a:t>Ministries of education in 30 countries</a:t>
            </a:r>
          </a:p>
          <a:p>
            <a:pPr lvl="1"/>
            <a:r>
              <a:rPr lang="en-GB" sz="2800" dirty="0" smtClean="0"/>
              <a:t>350,000 schools in Europe</a:t>
            </a:r>
          </a:p>
          <a:p>
            <a:pPr lvl="1"/>
            <a:r>
              <a:rPr lang="en-GB" sz="2800" dirty="0" smtClean="0"/>
              <a:t>Events and workshops</a:t>
            </a:r>
            <a:endParaRPr lang="en-US" sz="2800" dirty="0" smtClean="0"/>
          </a:p>
        </p:txBody>
      </p:sp>
    </p:spTree>
    <p:extLst>
      <p:ext uri="{BB962C8B-B14F-4D97-AF65-F5344CB8AC3E}">
        <p14:creationId xmlns:p14="http://schemas.microsoft.com/office/powerpoint/2010/main" val="3580979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957932"/>
          </a:xfrm>
        </p:spPr>
        <p:txBody>
          <a:bodyPr/>
          <a:lstStyle/>
          <a:p>
            <a:r>
              <a:rPr lang="en-US" b="1" dirty="0" smtClean="0"/>
              <a:t>Internal implementation</a:t>
            </a:r>
            <a:endParaRPr lang="en-US" b="1" dirty="0"/>
          </a:p>
        </p:txBody>
      </p:sp>
      <p:sp>
        <p:nvSpPr>
          <p:cNvPr id="3" name="Content Placeholder 2"/>
          <p:cNvSpPr>
            <a:spLocks noGrp="1"/>
          </p:cNvSpPr>
          <p:nvPr>
            <p:ph idx="1"/>
          </p:nvPr>
        </p:nvSpPr>
        <p:spPr>
          <a:xfrm>
            <a:off x="503808" y="1331565"/>
            <a:ext cx="9067800" cy="1219273"/>
          </a:xfrm>
        </p:spPr>
        <p:txBody>
          <a:bodyPr/>
          <a:lstStyle/>
          <a:p>
            <a:r>
              <a:rPr lang="nb-NO" dirty="0" smtClean="0"/>
              <a:t>E.g.</a:t>
            </a:r>
            <a:r>
              <a:rPr lang="en-GB" dirty="0" smtClean="0"/>
              <a:t> lunch session for EUN staff, October 2014</a:t>
            </a:r>
          </a:p>
          <a:p>
            <a:r>
              <a:rPr lang="en-GB" dirty="0" smtClean="0"/>
              <a:t>Presentation, illustration, discussion, engagement</a:t>
            </a:r>
            <a:endParaRPr lang="en-US" dirty="0" smtClean="0"/>
          </a:p>
        </p:txBody>
      </p:sp>
      <p:pic>
        <p:nvPicPr>
          <p:cNvPr id="4" name="Picture 3" descr="about 15 EUN staff members listening to presentations on accessibilty" title="EUN lunch session accessibility"/>
          <p:cNvPicPr>
            <a:picLocks noChangeAspect="1"/>
          </p:cNvPicPr>
          <p:nvPr/>
        </p:nvPicPr>
        <p:blipFill rotWithShape="1">
          <a:blip r:embed="rId3">
            <a:extLst>
              <a:ext uri="{28A0092B-C50C-407E-A947-70E740481C1C}">
                <a14:useLocalDpi xmlns:a14="http://schemas.microsoft.com/office/drawing/2010/main" val="0"/>
              </a:ext>
            </a:extLst>
          </a:blip>
          <a:srcRect l="-1" t="21702" r="1374" b="19029"/>
          <a:stretch/>
        </p:blipFill>
        <p:spPr>
          <a:xfrm>
            <a:off x="501562" y="2339677"/>
            <a:ext cx="8787222" cy="3960440"/>
          </a:xfrm>
          <a:prstGeom prst="rect">
            <a:avLst/>
          </a:prstGeom>
        </p:spPr>
      </p:pic>
    </p:spTree>
    <p:extLst>
      <p:ext uri="{BB962C8B-B14F-4D97-AF65-F5344CB8AC3E}">
        <p14:creationId xmlns:p14="http://schemas.microsoft.com/office/powerpoint/2010/main" val="39947120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Implementation of the </a:t>
            </a:r>
            <a:r>
              <a:rPr lang="en-US" b="1" dirty="0" smtClean="0"/>
              <a:t>guidelines</a:t>
            </a:r>
            <a:endParaRPr lang="fr-BE" b="1" dirty="0"/>
          </a:p>
        </p:txBody>
      </p:sp>
      <p:sp>
        <p:nvSpPr>
          <p:cNvPr id="3" name="Content Placeholder 2"/>
          <p:cNvSpPr>
            <a:spLocks noGrp="1"/>
          </p:cNvSpPr>
          <p:nvPr>
            <p:ph idx="1"/>
          </p:nvPr>
        </p:nvSpPr>
        <p:spPr/>
        <p:txBody>
          <a:bodyPr/>
          <a:lstStyle/>
          <a:p>
            <a:pPr marL="104775" indent="0">
              <a:buNone/>
            </a:pPr>
            <a:r>
              <a:rPr lang="fr-BE" b="1" dirty="0" smtClean="0"/>
              <a:t>Next steps recommended by staff:</a:t>
            </a:r>
          </a:p>
          <a:p>
            <a:pPr>
              <a:buFontTx/>
              <a:buChar char="-"/>
            </a:pPr>
            <a:r>
              <a:rPr lang="fr-BE" dirty="0" smtClean="0"/>
              <a:t>Checking accessibility of templates </a:t>
            </a:r>
          </a:p>
          <a:p>
            <a:pPr>
              <a:buFontTx/>
              <a:buChar char="-"/>
            </a:pPr>
            <a:r>
              <a:rPr lang="fr-BE" dirty="0" smtClean="0"/>
              <a:t>Embrace accessibility as a key priority by management </a:t>
            </a:r>
          </a:p>
          <a:p>
            <a:pPr>
              <a:buFontTx/>
              <a:buChar char="-"/>
            </a:pPr>
            <a:r>
              <a:rPr lang="fr-BE" dirty="0" smtClean="0"/>
              <a:t>Adopt a general policy to involve key players like website designers </a:t>
            </a:r>
          </a:p>
          <a:p>
            <a:pPr>
              <a:buFontTx/>
              <a:buChar char="-"/>
            </a:pPr>
            <a:r>
              <a:rPr lang="fr-BE" dirty="0" smtClean="0"/>
              <a:t>Add a reference to the </a:t>
            </a:r>
            <a:r>
              <a:rPr lang="fr-BE" b="1" i="1" dirty="0" smtClean="0"/>
              <a:t>electronic version </a:t>
            </a:r>
            <a:r>
              <a:rPr lang="fr-BE" dirty="0" smtClean="0"/>
              <a:t>of all print documents</a:t>
            </a:r>
          </a:p>
          <a:p>
            <a:pPr>
              <a:buFontTx/>
              <a:buChar char="-"/>
            </a:pPr>
            <a:r>
              <a:rPr lang="fr-BE" dirty="0" smtClean="0"/>
              <a:t>Include costs for responsive web in proposals </a:t>
            </a:r>
            <a:endParaRPr lang="fr-BE" dirty="0"/>
          </a:p>
        </p:txBody>
      </p:sp>
    </p:spTree>
    <p:extLst>
      <p:ext uri="{BB962C8B-B14F-4D97-AF65-F5344CB8AC3E}">
        <p14:creationId xmlns:p14="http://schemas.microsoft.com/office/powerpoint/2010/main" val="35019899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BE" dirty="0"/>
              <a:t>A</a:t>
            </a:r>
            <a:r>
              <a:rPr lang="fr-BE" dirty="0" smtClean="0"/>
              <a:t>dapted </a:t>
            </a:r>
            <a:r>
              <a:rPr lang="fr-BE" b="1" i="1" dirty="0" smtClean="0"/>
              <a:t>EUN guidelines </a:t>
            </a:r>
            <a:r>
              <a:rPr lang="fr-BE" dirty="0" smtClean="0"/>
              <a:t>on text and web accessibility</a:t>
            </a:r>
          </a:p>
          <a:p>
            <a:r>
              <a:rPr lang="fr-BE" dirty="0" smtClean="0"/>
              <a:t>Promotion and dissemination across EUN projects </a:t>
            </a:r>
          </a:p>
          <a:p>
            <a:r>
              <a:rPr lang="fr-BE" dirty="0" smtClean="0"/>
              <a:t>Preparation of </a:t>
            </a:r>
            <a:r>
              <a:rPr lang="fr-BE" b="1" i="1" dirty="0" smtClean="0"/>
              <a:t>exemplar documents </a:t>
            </a:r>
          </a:p>
          <a:p>
            <a:r>
              <a:rPr lang="fr-BE" dirty="0" smtClean="0"/>
              <a:t>Awareness raising and advocacy with ministries of education</a:t>
            </a:r>
          </a:p>
          <a:p>
            <a:r>
              <a:rPr lang="fr-BE" dirty="0" smtClean="0"/>
              <a:t>European Schoolnet Academy MOOC course ‘Creative use of tablets’: provision of </a:t>
            </a:r>
            <a:r>
              <a:rPr lang="fr-BE" b="1" i="1" dirty="0" smtClean="0"/>
              <a:t>video scripts </a:t>
            </a:r>
            <a:r>
              <a:rPr lang="fr-BE" dirty="0" smtClean="0"/>
              <a:t>for the first time</a:t>
            </a:r>
          </a:p>
          <a:p>
            <a:pPr lvl="1"/>
            <a:r>
              <a:rPr lang="fr-BE" dirty="0"/>
              <a:t>V</a:t>
            </a:r>
            <a:r>
              <a:rPr lang="fr-BE" dirty="0" smtClean="0"/>
              <a:t>ery well received by course participants </a:t>
            </a:r>
            <a:endParaRPr lang="fr-BE" dirty="0"/>
          </a:p>
        </p:txBody>
      </p:sp>
      <p:sp>
        <p:nvSpPr>
          <p:cNvPr id="4" name="Title 1"/>
          <p:cNvSpPr>
            <a:spLocks noGrp="1"/>
          </p:cNvSpPr>
          <p:nvPr>
            <p:ph type="title"/>
          </p:nvPr>
        </p:nvSpPr>
        <p:spPr/>
        <p:txBody>
          <a:bodyPr/>
          <a:lstStyle/>
          <a:p>
            <a:pPr algn="l"/>
            <a:r>
              <a:rPr lang="en-US" b="1" dirty="0" smtClean="0"/>
              <a:t>Implementation of the guidelines</a:t>
            </a:r>
            <a:endParaRPr lang="en-US" b="1" dirty="0"/>
          </a:p>
        </p:txBody>
      </p:sp>
    </p:spTree>
    <p:extLst>
      <p:ext uri="{BB962C8B-B14F-4D97-AF65-F5344CB8AC3E}">
        <p14:creationId xmlns:p14="http://schemas.microsoft.com/office/powerpoint/2010/main" val="18419720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957932"/>
          </a:xfrm>
        </p:spPr>
        <p:txBody>
          <a:bodyPr/>
          <a:lstStyle/>
          <a:p>
            <a:r>
              <a:rPr lang="en-US" b="1" dirty="0" smtClean="0"/>
              <a:t>External implementation</a:t>
            </a:r>
            <a:endParaRPr lang="en-US" b="1" dirty="0"/>
          </a:p>
        </p:txBody>
      </p:sp>
      <p:sp>
        <p:nvSpPr>
          <p:cNvPr id="3" name="Content Placeholder 2"/>
          <p:cNvSpPr>
            <a:spLocks noGrp="1"/>
          </p:cNvSpPr>
          <p:nvPr>
            <p:ph idx="1"/>
          </p:nvPr>
        </p:nvSpPr>
        <p:spPr/>
        <p:txBody>
          <a:bodyPr/>
          <a:lstStyle/>
          <a:p>
            <a:r>
              <a:rPr lang="en-GB" sz="3200" b="1" dirty="0" smtClean="0"/>
              <a:t>Policymaker: </a:t>
            </a:r>
            <a:r>
              <a:rPr lang="en-GB" sz="3200" dirty="0" smtClean="0"/>
              <a:t>30 ministries of education</a:t>
            </a:r>
          </a:p>
          <a:p>
            <a:pPr lvl="2"/>
            <a:r>
              <a:rPr lang="en-GB" sz="2800" dirty="0" smtClean="0"/>
              <a:t>Annual conference</a:t>
            </a:r>
          </a:p>
          <a:p>
            <a:pPr lvl="2"/>
            <a:r>
              <a:rPr lang="en-GB" sz="2800" dirty="0" smtClean="0"/>
              <a:t>Briefing notes</a:t>
            </a:r>
          </a:p>
          <a:p>
            <a:r>
              <a:rPr lang="en-GB" sz="3200" b="1" dirty="0" smtClean="0"/>
              <a:t>Practitioner:</a:t>
            </a:r>
            <a:r>
              <a:rPr lang="en-GB" sz="3200" dirty="0" smtClean="0"/>
              <a:t> 350,000 schools in Europe</a:t>
            </a:r>
          </a:p>
          <a:p>
            <a:pPr lvl="2"/>
            <a:r>
              <a:rPr lang="en-GB" sz="2800" dirty="0" smtClean="0"/>
              <a:t>Projects: </a:t>
            </a:r>
            <a:r>
              <a:rPr lang="en-GB" sz="2800" dirty="0" err="1" smtClean="0"/>
              <a:t>eTwinning</a:t>
            </a:r>
            <a:r>
              <a:rPr lang="en-GB" sz="2800" dirty="0"/>
              <a:t>, </a:t>
            </a:r>
            <a:r>
              <a:rPr lang="en-GB" sz="2800" dirty="0" err="1"/>
              <a:t>Scientix</a:t>
            </a:r>
            <a:r>
              <a:rPr lang="en-GB" sz="2800" dirty="0"/>
              <a:t>, </a:t>
            </a:r>
            <a:r>
              <a:rPr lang="en-GB" sz="2800" dirty="0" smtClean="0"/>
              <a:t>ENABLE, tablet computers </a:t>
            </a:r>
            <a:r>
              <a:rPr lang="is-IS" sz="2800" dirty="0" smtClean="0"/>
              <a:t>…</a:t>
            </a:r>
            <a:endParaRPr lang="en-GB" sz="2800" dirty="0"/>
          </a:p>
          <a:p>
            <a:pPr lvl="2"/>
            <a:r>
              <a:rPr lang="en-GB" sz="2800" dirty="0" smtClean="0"/>
              <a:t>Face-to-face events and workshops: Future Classroom Lab</a:t>
            </a:r>
          </a:p>
          <a:p>
            <a:pPr lvl="2"/>
            <a:r>
              <a:rPr lang="en-GB" sz="2800" dirty="0" smtClean="0"/>
              <a:t>Newsletters, Twitter, </a:t>
            </a:r>
            <a:r>
              <a:rPr lang="en-GB" sz="2800" dirty="0" err="1" smtClean="0"/>
              <a:t>FaceBook</a:t>
            </a:r>
            <a:r>
              <a:rPr lang="en-GB" sz="2800" dirty="0" smtClean="0"/>
              <a:t> group (SENnet), </a:t>
            </a:r>
            <a:r>
              <a:rPr lang="is-IS" sz="2800" dirty="0" smtClean="0"/>
              <a:t>…</a:t>
            </a:r>
            <a:endParaRPr lang="en-GB" sz="3200" dirty="0" smtClean="0"/>
          </a:p>
        </p:txBody>
      </p:sp>
    </p:spTree>
    <p:extLst>
      <p:ext uri="{BB962C8B-B14F-4D97-AF65-F5344CB8AC3E}">
        <p14:creationId xmlns:p14="http://schemas.microsoft.com/office/powerpoint/2010/main" val="3686349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T4IAL-ppt-template">
  <a:themeElements>
    <a:clrScheme name="Custom 6">
      <a:dk1>
        <a:srgbClr val="FFFFFF"/>
      </a:dk1>
      <a:lt1>
        <a:srgbClr val="FFFFFF"/>
      </a:lt1>
      <a:dk2>
        <a:srgbClr val="FFFFFF"/>
      </a:dk2>
      <a:lt2>
        <a:srgbClr val="FFFFFF"/>
      </a:lt2>
      <a:accent1>
        <a:srgbClr val="00CC99"/>
      </a:accent1>
      <a:accent2>
        <a:srgbClr val="3333CC"/>
      </a:accent2>
      <a:accent3>
        <a:srgbClr val="FFFFFF"/>
      </a:accent3>
      <a:accent4>
        <a:srgbClr val="FFFFFF"/>
      </a:accent4>
      <a:accent5>
        <a:srgbClr val="AAE2CA"/>
      </a:accent5>
      <a:accent6>
        <a:srgbClr val="2D2DB9"/>
      </a:accent6>
      <a:hlink>
        <a:srgbClr val="595959"/>
      </a:hlink>
      <a:folHlink>
        <a:srgbClr val="E57B37"/>
      </a:folHlink>
    </a:clrScheme>
    <a:fontScheme name="Blank Presentatio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CB440BC0-B6C0-4A8B-B56E-05F1A3D67821}" vid="{9E70BD26-4BD5-4320-AD19-A84D27E56B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ICT4IAL-ppt-template.potx</Template>
  <TotalTime>2310</TotalTime>
  <Words>626</Words>
  <Application>Microsoft Macintosh PowerPoint</Application>
  <PresentationFormat>Custom</PresentationFormat>
  <Paragraphs>106</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ICT4IAL-ppt-template</vt:lpstr>
      <vt:lpstr>How European Schoolnet used the Guidelines Roger Blamire, Senior Adviser</vt:lpstr>
      <vt:lpstr>European Schoolnet</vt:lpstr>
      <vt:lpstr>Remit</vt:lpstr>
      <vt:lpstr>100+ recent projects</vt:lpstr>
      <vt:lpstr>Implementation of the guidelines</vt:lpstr>
      <vt:lpstr>Internal implementation</vt:lpstr>
      <vt:lpstr>Implementation of the guidelines</vt:lpstr>
      <vt:lpstr>Implementation of the guidelines</vt:lpstr>
      <vt:lpstr>External implementation</vt:lpstr>
      <vt:lpstr>Contact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and presenter</dc:title>
  <dc:creator>Áine Wynne</dc:creator>
  <cp:lastModifiedBy>Roger Blamire</cp:lastModifiedBy>
  <cp:revision>50</cp:revision>
  <dcterms:created xsi:type="dcterms:W3CDTF">2015-05-12T12:58:30Z</dcterms:created>
  <dcterms:modified xsi:type="dcterms:W3CDTF">2015-12-11T08:37:50Z</dcterms:modified>
</cp:coreProperties>
</file>