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6" r:id="rId3"/>
    <p:sldId id="258" r:id="rId4"/>
    <p:sldId id="267" r:id="rId5"/>
    <p:sldId id="260" r:id="rId6"/>
    <p:sldId id="264" r:id="rId7"/>
    <p:sldId id="262" r:id="rId8"/>
    <p:sldId id="261" r:id="rId9"/>
    <p:sldId id="265" r:id="rId10"/>
    <p:sldId id="269" r:id="rId11"/>
    <p:sldId id="270" r:id="rId12"/>
    <p:sldId id="259" r:id="rId13"/>
  </p:sldIdLst>
  <p:sldSz cx="10080625" cy="7559675"/>
  <p:notesSz cx="7559675" cy="10691813"/>
  <p:defaultTextStyle>
    <a:defPPr>
      <a:defRPr lang="en-GB"/>
    </a:defPPr>
    <a:lvl1pPr algn="l" defTabSz="449263" rtl="0" fontAlgn="base" hangingPunct="0">
      <a:lnSpc>
        <a:spcPct val="81000"/>
      </a:lnSpc>
      <a:spcBef>
        <a:spcPct val="0"/>
      </a:spcBef>
      <a:spcAft>
        <a:spcPct val="0"/>
      </a:spcAft>
      <a:buClr>
        <a:srgbClr val="000000"/>
      </a:buClr>
      <a:buSzPct val="45000"/>
      <a:buFont typeface="StarSymbol" charset="0"/>
      <a:defRPr kern="1200">
        <a:solidFill>
          <a:schemeClr val="bg1"/>
        </a:solidFill>
        <a:latin typeface="Arial" charset="0"/>
        <a:ea typeface="ＭＳ Ｐゴシック" charset="0"/>
        <a:cs typeface="Lucida Sans Unicode" charset="0"/>
      </a:defRPr>
    </a:lvl1pPr>
    <a:lvl2pPr marL="428625" indent="-215900" algn="l" defTabSz="449263" rtl="0" fontAlgn="base" hangingPunct="0">
      <a:lnSpc>
        <a:spcPct val="81000"/>
      </a:lnSpc>
      <a:spcBef>
        <a:spcPct val="0"/>
      </a:spcBef>
      <a:spcAft>
        <a:spcPct val="0"/>
      </a:spcAft>
      <a:buClr>
        <a:srgbClr val="000000"/>
      </a:buClr>
      <a:buSzPct val="45000"/>
      <a:buFont typeface="StarSymbol" charset="0"/>
      <a:defRPr kern="1200">
        <a:solidFill>
          <a:schemeClr val="bg1"/>
        </a:solidFill>
        <a:latin typeface="Arial" charset="0"/>
        <a:ea typeface="ＭＳ Ｐゴシック" charset="0"/>
        <a:cs typeface="Lucida Sans Unicode" charset="0"/>
      </a:defRPr>
    </a:lvl2pPr>
    <a:lvl3pPr marL="644525" indent="-214313" algn="l" defTabSz="449263" rtl="0" fontAlgn="base" hangingPunct="0">
      <a:lnSpc>
        <a:spcPct val="81000"/>
      </a:lnSpc>
      <a:spcBef>
        <a:spcPct val="0"/>
      </a:spcBef>
      <a:spcAft>
        <a:spcPct val="0"/>
      </a:spcAft>
      <a:buClr>
        <a:srgbClr val="000000"/>
      </a:buClr>
      <a:buSzPct val="45000"/>
      <a:buFont typeface="StarSymbol" charset="0"/>
      <a:defRPr kern="1200">
        <a:solidFill>
          <a:schemeClr val="bg1"/>
        </a:solidFill>
        <a:latin typeface="Arial" charset="0"/>
        <a:ea typeface="ＭＳ Ｐゴシック" charset="0"/>
        <a:cs typeface="Lucida Sans Unicode" charset="0"/>
      </a:defRPr>
    </a:lvl3pPr>
    <a:lvl4pPr marL="860425" indent="-212725" algn="l" defTabSz="449263" rtl="0" fontAlgn="base" hangingPunct="0">
      <a:lnSpc>
        <a:spcPct val="81000"/>
      </a:lnSpc>
      <a:spcBef>
        <a:spcPct val="0"/>
      </a:spcBef>
      <a:spcAft>
        <a:spcPct val="0"/>
      </a:spcAft>
      <a:buClr>
        <a:srgbClr val="000000"/>
      </a:buClr>
      <a:buSzPct val="45000"/>
      <a:buFont typeface="StarSymbol" charset="0"/>
      <a:defRPr kern="1200">
        <a:solidFill>
          <a:schemeClr val="bg1"/>
        </a:solidFill>
        <a:latin typeface="Arial" charset="0"/>
        <a:ea typeface="ＭＳ Ｐゴシック" charset="0"/>
        <a:cs typeface="Lucida Sans Unicode" charset="0"/>
      </a:defRPr>
    </a:lvl4pPr>
    <a:lvl5pPr marL="1076325" indent="-215900" algn="l" defTabSz="449263" rtl="0" fontAlgn="base" hangingPunct="0">
      <a:lnSpc>
        <a:spcPct val="81000"/>
      </a:lnSpc>
      <a:spcBef>
        <a:spcPct val="0"/>
      </a:spcBef>
      <a:spcAft>
        <a:spcPct val="0"/>
      </a:spcAft>
      <a:buClr>
        <a:srgbClr val="000000"/>
      </a:buClr>
      <a:buSzPct val="45000"/>
      <a:buFont typeface="StarSymbol" charset="0"/>
      <a:defRPr kern="1200">
        <a:solidFill>
          <a:schemeClr val="bg1"/>
        </a:solidFill>
        <a:latin typeface="Arial" charset="0"/>
        <a:ea typeface="ＭＳ Ｐゴシック" charset="0"/>
        <a:cs typeface="Lucida Sans Unicode" charset="0"/>
      </a:defRPr>
    </a:lvl5pPr>
    <a:lvl6pPr marL="2286000" algn="l" defTabSz="457200" rtl="0" eaLnBrk="1" latinLnBrk="0" hangingPunct="1">
      <a:defRPr kern="1200">
        <a:solidFill>
          <a:schemeClr val="bg1"/>
        </a:solidFill>
        <a:latin typeface="Arial" charset="0"/>
        <a:ea typeface="ＭＳ Ｐゴシック" charset="0"/>
        <a:cs typeface="Lucida Sans Unicode" charset="0"/>
      </a:defRPr>
    </a:lvl6pPr>
    <a:lvl7pPr marL="2743200" algn="l" defTabSz="457200" rtl="0" eaLnBrk="1" latinLnBrk="0" hangingPunct="1">
      <a:defRPr kern="1200">
        <a:solidFill>
          <a:schemeClr val="bg1"/>
        </a:solidFill>
        <a:latin typeface="Arial" charset="0"/>
        <a:ea typeface="ＭＳ Ｐゴシック" charset="0"/>
        <a:cs typeface="Lucida Sans Unicode" charset="0"/>
      </a:defRPr>
    </a:lvl7pPr>
    <a:lvl8pPr marL="3200400" algn="l" defTabSz="457200" rtl="0" eaLnBrk="1" latinLnBrk="0" hangingPunct="1">
      <a:defRPr kern="1200">
        <a:solidFill>
          <a:schemeClr val="bg1"/>
        </a:solidFill>
        <a:latin typeface="Arial" charset="0"/>
        <a:ea typeface="ＭＳ Ｐゴシック" charset="0"/>
        <a:cs typeface="Lucida Sans Unicode" charset="0"/>
      </a:defRPr>
    </a:lvl8pPr>
    <a:lvl9pPr marL="3657600" algn="l" defTabSz="457200" rtl="0" eaLnBrk="1" latinLnBrk="0" hangingPunct="1">
      <a:defRPr kern="1200">
        <a:solidFill>
          <a:schemeClr val="bg1"/>
        </a:solidFill>
        <a:latin typeface="Arial" charset="0"/>
        <a:ea typeface="ＭＳ Ｐゴシック" charset="0"/>
        <a:cs typeface="Lucida Sans Unicode" charset="0"/>
      </a:defRPr>
    </a:lvl9pPr>
  </p:defaultTextStyle>
  <p:extLst>
    <p:ext uri="{EFAFB233-063F-42B5-8137-9DF3F51BA10A}">
      <p15:sldGuideLst xmlns:p15="http://schemas.microsoft.com/office/powerpoint/2012/main" xmlns="">
        <p15:guide id="1" orient="horz">
          <p15:clr>
            <a:srgbClr val="A4A3A4"/>
          </p15:clr>
        </p15:guide>
        <p15:guide id="2" pos="634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95959"/>
    <a:srgbClr val="000000"/>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71138" autoAdjust="0"/>
  </p:normalViewPr>
  <p:slideViewPr>
    <p:cSldViewPr>
      <p:cViewPr varScale="1">
        <p:scale>
          <a:sx n="122" d="100"/>
          <a:sy n="122" d="100"/>
        </p:scale>
        <p:origin x="-3304" y="-112"/>
      </p:cViewPr>
      <p:guideLst>
        <p:guide orient="horz"/>
        <p:guide pos="6349"/>
      </p:guideLst>
    </p:cSldViewPr>
  </p:slideViewPr>
  <p:outlineViewPr>
    <p:cViewPr varScale="1">
      <p:scale>
        <a:sx n="170" d="200"/>
        <a:sy n="170" d="200"/>
      </p:scale>
      <p:origin x="-784" y="-8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559675" cy="10691813"/>
          </a:xfrm>
          <a:prstGeom prst="roundRect">
            <a:avLst>
              <a:gd name="adj" fmla="val 19"/>
            </a:avLst>
          </a:prstGeom>
          <a:solidFill>
            <a:srgbClr val="FFFFFF"/>
          </a:solidFill>
          <a:ln w="9360">
            <a:noFill/>
            <a:miter lim="800000"/>
            <a:headEnd/>
            <a:tailEnd/>
          </a:ln>
          <a:effectLst/>
        </p:spPr>
        <p:txBody>
          <a:bodyPr wrap="none" anchor="ctr"/>
          <a:lstStyle/>
          <a:p>
            <a:pPr>
              <a:defRPr/>
            </a:pPr>
            <a:endParaRPr lang="en-US">
              <a:ea typeface="+mn-ea"/>
              <a:cs typeface="+mn-cs"/>
            </a:endParaRPr>
          </a:p>
        </p:txBody>
      </p:sp>
      <p:sp>
        <p:nvSpPr>
          <p:cNvPr id="2050" name="AutoShape 2"/>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pPr>
              <a:defRPr/>
            </a:pPr>
            <a:endParaRPr lang="en-US">
              <a:ea typeface="+mn-ea"/>
              <a:cs typeface="+mn-cs"/>
            </a:endParaRPr>
          </a:p>
        </p:txBody>
      </p:sp>
      <p:sp>
        <p:nvSpPr>
          <p:cNvPr id="14340" name="Rectangle 3"/>
          <p:cNvSpPr>
            <a:spLocks noGrp="1" noRot="1" noChangeAspect="1" noChangeArrowheads="1"/>
          </p:cNvSpPr>
          <p:nvPr>
            <p:ph type="sldImg"/>
          </p:nvPr>
        </p:nvSpPr>
        <p:spPr bwMode="auto">
          <a:xfrm>
            <a:off x="1106488" y="812800"/>
            <a:ext cx="5340350"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sp>
      <p:sp>
        <p:nvSpPr>
          <p:cNvPr id="2052" name="Rectangle 4"/>
          <p:cNvSpPr>
            <a:spLocks noGrp="1" noChangeArrowheads="1"/>
          </p:cNvSpPr>
          <p:nvPr>
            <p:ph type="body"/>
          </p:nvPr>
        </p:nvSpPr>
        <p:spPr bwMode="auto">
          <a:xfrm>
            <a:off x="755650" y="5078413"/>
            <a:ext cx="6043613" cy="48069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
        <p:nvSpPr>
          <p:cNvPr id="2053" name="Rectangle 5"/>
          <p:cNvSpPr>
            <a:spLocks noGrp="1" noChangeArrowheads="1"/>
          </p:cNvSpPr>
          <p:nvPr>
            <p:ph type="hdr"/>
          </p:nvPr>
        </p:nvSpPr>
        <p:spPr bwMode="auto">
          <a:xfrm>
            <a:off x="0" y="0"/>
            <a:ext cx="3276600"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Lucida Sans Unicode" charset="0"/>
                <a:cs typeface="Lucida Sans Unicode" charset="0"/>
              </a:defRPr>
            </a:lvl1pPr>
          </a:lstStyle>
          <a:p>
            <a:pPr>
              <a:defRPr/>
            </a:pPr>
            <a:endParaRPr lang="en-US"/>
          </a:p>
        </p:txBody>
      </p:sp>
      <p:sp>
        <p:nvSpPr>
          <p:cNvPr id="2054" name="Rectangle 6"/>
          <p:cNvSpPr>
            <a:spLocks noGrp="1" noChangeArrowheads="1"/>
          </p:cNvSpPr>
          <p:nvPr>
            <p:ph type="dt"/>
          </p:nvPr>
        </p:nvSpPr>
        <p:spPr bwMode="auto">
          <a:xfrm>
            <a:off x="4278313" y="0"/>
            <a:ext cx="3276600"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Lucida Sans Unicode" charset="0"/>
                <a:cs typeface="Lucida Sans Unicode" charset="0"/>
              </a:defRPr>
            </a:lvl1pPr>
          </a:lstStyle>
          <a:p>
            <a:pPr>
              <a:defRPr/>
            </a:pPr>
            <a:endParaRPr lang="en-US"/>
          </a:p>
        </p:txBody>
      </p:sp>
      <p:sp>
        <p:nvSpPr>
          <p:cNvPr id="2055" name="Rectangle 7"/>
          <p:cNvSpPr>
            <a:spLocks noGrp="1" noChangeArrowheads="1"/>
          </p:cNvSpPr>
          <p:nvPr>
            <p:ph type="ftr"/>
          </p:nvPr>
        </p:nvSpPr>
        <p:spPr bwMode="auto">
          <a:xfrm>
            <a:off x="0" y="10156825"/>
            <a:ext cx="3276600"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Lucida Sans Unicode" charset="0"/>
                <a:cs typeface="Lucida Sans Unicode" charset="0"/>
              </a:defRPr>
            </a:lvl1pPr>
          </a:lstStyle>
          <a:p>
            <a:pPr>
              <a:defRPr/>
            </a:pPr>
            <a:endParaRPr lang="en-US"/>
          </a:p>
        </p:txBody>
      </p:sp>
      <p:sp>
        <p:nvSpPr>
          <p:cNvPr id="2056" name="Rectangle 8"/>
          <p:cNvSpPr>
            <a:spLocks noGrp="1" noChangeArrowheads="1"/>
          </p:cNvSpPr>
          <p:nvPr>
            <p:ph type="sldNum"/>
          </p:nvPr>
        </p:nvSpPr>
        <p:spPr bwMode="auto">
          <a:xfrm>
            <a:off x="4278313" y="10156825"/>
            <a:ext cx="3276600"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defRPr>
            </a:lvl1pPr>
          </a:lstStyle>
          <a:p>
            <a:fld id="{2399FBCE-7624-A547-A12C-9918B681BB69}" type="slidenum">
              <a:rPr lang="en-GB"/>
              <a:pPr/>
              <a:t>‹#›</a:t>
            </a:fld>
            <a:endParaRPr lang="en-GB"/>
          </a:p>
        </p:txBody>
      </p:sp>
    </p:spTree>
    <p:extLst>
      <p:ext uri="{BB962C8B-B14F-4D97-AF65-F5344CB8AC3E}">
        <p14:creationId xmlns:p14="http://schemas.microsoft.com/office/powerpoint/2010/main" val="161572145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06" charset="0"/>
        <a:ea typeface="ＭＳ Ｐゴシック" pitchFamily="-108" charset="-128"/>
        <a:cs typeface="ＭＳ Ｐゴシック" pitchFamily="-108" charset="-128"/>
      </a:defRPr>
    </a:lvl1pPr>
    <a:lvl2pPr marL="37931725" indent="-37474525"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06" charset="0"/>
        <a:ea typeface="ＭＳ Ｐゴシック" pitchFamily="-106"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06" charset="0"/>
      <a:defRPr sz="1200" kern="1200">
        <a:solidFill>
          <a:srgbClr val="000000"/>
        </a:solidFill>
        <a:latin typeface="Times New Roman" pitchFamily="-106" charset="0"/>
        <a:ea typeface="ＭＳ Ｐゴシック" pitchFamily="-106"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06" charset="0"/>
      <a:defRPr sz="1200" kern="1200">
        <a:solidFill>
          <a:srgbClr val="000000"/>
        </a:solidFill>
        <a:latin typeface="Times New Roman" pitchFamily="-106" charset="0"/>
        <a:ea typeface="ＭＳ Ｐゴシック" pitchFamily="-106"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06" charset="0"/>
      <a:defRPr sz="1200" kern="1200">
        <a:solidFill>
          <a:srgbClr val="000000"/>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www.ict4ial.eu"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ict4ial.eu" TargetMode="External"/><Relationship Id="rId4" Type="http://schemas.openxmlformats.org/officeDocument/2006/relationships/hyperlink" Target="http://www.european-agency.org" TargetMode="External"/><Relationship Id="rId5" Type="http://schemas.openxmlformats.org/officeDocument/2006/relationships/hyperlink" Target="http://www.daisy.org" TargetMode="External"/><Relationship Id="rId6" Type="http://schemas.openxmlformats.org/officeDocument/2006/relationships/hyperlink" Target="http://www.eun.org" TargetMode="External"/><Relationship Id="rId7" Type="http://schemas.openxmlformats.org/officeDocument/2006/relationships/hyperlink" Target="http://www.g3ict.com" TargetMode="External"/><Relationship Id="rId8" Type="http://schemas.openxmlformats.org/officeDocument/2006/relationships/hyperlink" Target="http://www.iau-aiu.net" TargetMode="External"/><Relationship Id="rId9" Type="http://schemas.openxmlformats.org/officeDocument/2006/relationships/hyperlink" Target="http://www.unesco.org" TargetMode="External"/><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www.un.org/disabilities/convention/conventionfull.shtml"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Lucida Sans Unicode" charset="0"/>
              </a:defRPr>
            </a:lvl1pPr>
            <a:lvl2pPr marL="37931725" indent="-37474525"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Lucida Sans Unicode" charset="0"/>
                <a:cs typeface="Lucida Sans Unicode"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Lucida Sans Unicode" charset="0"/>
                <a:cs typeface="Lucida Sans Unicode"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Lucida Sans Unicode" charset="0"/>
                <a:cs typeface="Lucida Sans Unicode"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Lucida Sans Unicode" charset="0"/>
                <a:cs typeface="Lucida Sans Unicode" charset="0"/>
              </a:defRPr>
            </a:lvl5pPr>
            <a:lvl6pPr marL="457200" eaLnBrk="0" fontAlgn="base" hangingPunct="0">
              <a:lnSpc>
                <a:spcPct val="81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Lucida Sans Unicode" charset="0"/>
                <a:cs typeface="Lucida Sans Unicode" charset="0"/>
              </a:defRPr>
            </a:lvl6pPr>
            <a:lvl7pPr marL="914400" eaLnBrk="0" fontAlgn="base" hangingPunct="0">
              <a:lnSpc>
                <a:spcPct val="81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Lucida Sans Unicode" charset="0"/>
                <a:cs typeface="Lucida Sans Unicode" charset="0"/>
              </a:defRPr>
            </a:lvl7pPr>
            <a:lvl8pPr marL="1371600" eaLnBrk="0" fontAlgn="base" hangingPunct="0">
              <a:lnSpc>
                <a:spcPct val="81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Lucida Sans Unicode" charset="0"/>
                <a:cs typeface="Lucida Sans Unicode" charset="0"/>
              </a:defRPr>
            </a:lvl8pPr>
            <a:lvl9pPr marL="1828800" eaLnBrk="0" fontAlgn="base" hangingPunct="0">
              <a:lnSpc>
                <a:spcPct val="81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Lucida Sans Unicode" charset="0"/>
                <a:cs typeface="Lucida Sans Unicode" charset="0"/>
              </a:defRPr>
            </a:lvl9pPr>
          </a:lstStyle>
          <a:p>
            <a:pPr eaLnBrk="1"/>
            <a:fld id="{BC090254-953C-1243-B101-7674916BCABE}" type="slidenum">
              <a:rPr lang="en-GB" sz="1400">
                <a:solidFill>
                  <a:srgbClr val="000000"/>
                </a:solidFill>
                <a:latin typeface="Times New Roman" charset="0"/>
              </a:rPr>
              <a:pPr eaLnBrk="1"/>
              <a:t>1</a:t>
            </a:fld>
            <a:endParaRPr lang="en-GB" sz="1400">
              <a:solidFill>
                <a:srgbClr val="000000"/>
              </a:solidFill>
              <a:latin typeface="Times New Roman" charset="0"/>
            </a:endParaRPr>
          </a:p>
        </p:txBody>
      </p:sp>
      <p:sp>
        <p:nvSpPr>
          <p:cNvPr id="16387" name="Text Box 1"/>
          <p:cNvSpPr>
            <a:spLocks noGrp="1" noRot="1" noChangeAspect="1" noChangeArrowheads="1"/>
          </p:cNvSpPr>
          <p:nvPr>
            <p:ph type="sldImg"/>
          </p:nvPr>
        </p:nvSpPr>
        <p:spPr>
          <a:xfrm>
            <a:off x="1106488" y="812800"/>
            <a:ext cx="5341937" cy="4006850"/>
          </a:xfrm>
          <a:solidFill>
            <a:srgbClr val="FFFFFF"/>
          </a:solidFill>
          <a:ln>
            <a:solidFill>
              <a:srgbClr val="000000"/>
            </a:solidFill>
            <a:miter lim="800000"/>
            <a:headEnd/>
            <a:tailEnd/>
          </a:ln>
        </p:spPr>
      </p:sp>
      <p:sp>
        <p:nvSpPr>
          <p:cNvPr id="16388" name="Text Box 2"/>
          <p:cNvSpPr>
            <a:spLocks noGrp="1" noChangeArrowheads="1"/>
          </p:cNvSpPr>
          <p:nvPr>
            <p:ph type="body" idx="1"/>
          </p:nvPr>
        </p:nvSpPr>
        <p:spPr>
          <a:xfrm>
            <a:off x="755650" y="5078413"/>
            <a:ext cx="6045200" cy="4719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anchor="ct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charset="0"/>
              <a:buNone/>
              <a:tabLst/>
              <a:defRPr/>
            </a:pPr>
            <a:r>
              <a:rPr lang="en-US" sz="1200" dirty="0" smtClean="0">
                <a:solidFill>
                  <a:srgbClr val="595959"/>
                </a:solidFill>
                <a:latin typeface="Verdana"/>
                <a:cs typeface="Verdana"/>
              </a:rPr>
              <a:t>Guidelines for Accessible Information</a:t>
            </a:r>
            <a:br>
              <a:rPr lang="en-US" sz="1200" dirty="0" smtClean="0">
                <a:solidFill>
                  <a:srgbClr val="595959"/>
                </a:solidFill>
                <a:latin typeface="Verdana"/>
                <a:cs typeface="Verdana"/>
              </a:rPr>
            </a:br>
            <a:r>
              <a:rPr lang="en-US" dirty="0" smtClean="0">
                <a:cs typeface="Verdana"/>
              </a:rPr>
              <a:t>Marcella Turner-</a:t>
            </a:r>
            <a:r>
              <a:rPr lang="en-US" dirty="0" err="1" smtClean="0">
                <a:cs typeface="Verdana"/>
              </a:rPr>
              <a:t>Cmuchal</a:t>
            </a:r>
            <a:endParaRPr lang="en-US" sz="1200" dirty="0" smtClean="0">
              <a:solidFill>
                <a:srgbClr val="595959"/>
              </a:solidFill>
              <a:cs typeface="Lucida Sans Unicode" charset="0"/>
            </a:endParaRPr>
          </a:p>
        </p:txBody>
      </p:sp>
    </p:spTree>
    <p:extLst>
      <p:ext uri="{BB962C8B-B14F-4D97-AF65-F5344CB8AC3E}">
        <p14:creationId xmlns:p14="http://schemas.microsoft.com/office/powerpoint/2010/main" val="3713262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Guidelines as open educational resource</a:t>
            </a:r>
          </a:p>
          <a:p>
            <a:endParaRPr lang="en-US"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charset="0"/>
              <a:buNone/>
              <a:tabLst/>
              <a:defRPr/>
            </a:pPr>
            <a:r>
              <a:rPr lang="en-US" sz="1200" dirty="0" smtClean="0">
                <a:hlinkClick r:id="rId3"/>
              </a:rPr>
              <a:t>www.ict4ial.eu</a:t>
            </a:r>
            <a:r>
              <a:rPr lang="en-US" sz="1200" dirty="0" smtClean="0"/>
              <a:t> </a:t>
            </a:r>
          </a:p>
          <a:p>
            <a:endParaRPr lang="en-US" dirty="0"/>
          </a:p>
        </p:txBody>
      </p:sp>
      <p:sp>
        <p:nvSpPr>
          <p:cNvPr id="4" name="Slide Number Placeholder 3"/>
          <p:cNvSpPr>
            <a:spLocks noGrp="1"/>
          </p:cNvSpPr>
          <p:nvPr>
            <p:ph type="sldNum" idx="10"/>
          </p:nvPr>
        </p:nvSpPr>
        <p:spPr/>
        <p:txBody>
          <a:bodyPr/>
          <a:lstStyle/>
          <a:p>
            <a:fld id="{2399FBCE-7624-A547-A12C-9918B681BB69}" type="slidenum">
              <a:rPr lang="en-GB" smtClean="0"/>
              <a:pPr/>
              <a:t>10</a:t>
            </a:fld>
            <a:endParaRPr lang="en-GB"/>
          </a:p>
        </p:txBody>
      </p:sp>
    </p:spTree>
    <p:extLst>
      <p:ext uri="{BB962C8B-B14F-4D97-AF65-F5344CB8AC3E}">
        <p14:creationId xmlns:p14="http://schemas.microsoft.com/office/powerpoint/2010/main" val="2773815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 involved!</a:t>
            </a:r>
          </a:p>
          <a:p>
            <a:endParaRPr lang="en-US" dirty="0" smtClean="0"/>
          </a:p>
          <a:p>
            <a:pPr marL="171450" indent="-171450">
              <a:buFont typeface="Arial"/>
              <a:buChar char="•"/>
            </a:pPr>
            <a:r>
              <a:rPr lang="en-US" dirty="0" smtClean="0"/>
              <a:t>Register on the ICT4IAL website</a:t>
            </a:r>
          </a:p>
          <a:p>
            <a:pPr marL="171450" indent="-171450">
              <a:buFont typeface="Arial"/>
              <a:buChar char="•"/>
            </a:pPr>
            <a:r>
              <a:rPr lang="en-US" dirty="0" smtClean="0"/>
              <a:t>Add comments on the Guidelines for Accessible Information</a:t>
            </a:r>
          </a:p>
          <a:p>
            <a:pPr marL="171450" indent="-171450">
              <a:buFont typeface="Arial"/>
              <a:buChar char="•"/>
            </a:pPr>
            <a:r>
              <a:rPr lang="en-US" dirty="0" smtClean="0"/>
              <a:t>Share resources and experiences via the website or email</a:t>
            </a:r>
          </a:p>
          <a:p>
            <a:endParaRPr lang="en-US" dirty="0"/>
          </a:p>
        </p:txBody>
      </p:sp>
      <p:sp>
        <p:nvSpPr>
          <p:cNvPr id="4" name="Slide Number Placeholder 3"/>
          <p:cNvSpPr>
            <a:spLocks noGrp="1"/>
          </p:cNvSpPr>
          <p:nvPr>
            <p:ph type="sldNum" idx="10"/>
          </p:nvPr>
        </p:nvSpPr>
        <p:spPr/>
        <p:txBody>
          <a:bodyPr/>
          <a:lstStyle/>
          <a:p>
            <a:fld id="{2399FBCE-7624-A547-A12C-9918B681BB69}" type="slidenum">
              <a:rPr lang="en-GB" smtClean="0"/>
              <a:pPr/>
              <a:t>11</a:t>
            </a:fld>
            <a:endParaRPr lang="en-GB"/>
          </a:p>
        </p:txBody>
      </p:sp>
    </p:spTree>
    <p:extLst>
      <p:ext uri="{BB962C8B-B14F-4D97-AF65-F5344CB8AC3E}">
        <p14:creationId xmlns:p14="http://schemas.microsoft.com/office/powerpoint/2010/main" val="1620886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4775" indent="0">
              <a:buNone/>
            </a:pPr>
            <a:r>
              <a:rPr lang="en-US" sz="1400" dirty="0" smtClean="0">
                <a:hlinkClick r:id="rId3"/>
              </a:rPr>
              <a:t>http://www.ict4ial.eu</a:t>
            </a:r>
            <a:endParaRPr lang="en-US" sz="1400" dirty="0" smtClean="0"/>
          </a:p>
          <a:p>
            <a:pPr marL="104775" indent="0">
              <a:buNone/>
            </a:pPr>
            <a:endParaRPr lang="en-US" dirty="0" smtClean="0"/>
          </a:p>
          <a:p>
            <a:pPr marL="104775" indent="0">
              <a:lnSpc>
                <a:spcPct val="100000"/>
              </a:lnSpc>
              <a:buNone/>
            </a:pPr>
            <a:r>
              <a:rPr lang="en-US" sz="1200" dirty="0" smtClean="0"/>
              <a:t>This project has been funded with support from the European Commission. This project reflects the views only of the author, and the Commission cannot be held responsible for any use which may be made of the information contained therein.</a:t>
            </a:r>
          </a:p>
          <a:p>
            <a:pPr marL="104775" indent="0">
              <a:buNone/>
            </a:pPr>
            <a:endParaRPr lang="en-US" sz="1200" dirty="0" smtClean="0"/>
          </a:p>
          <a:p>
            <a:pPr marL="104775" indent="0">
              <a:buNone/>
            </a:pPr>
            <a:r>
              <a:rPr lang="en-US" sz="1400" dirty="0" smtClean="0"/>
              <a:t>European Agency for Special Needs and Inclusive Education</a:t>
            </a:r>
            <a:br>
              <a:rPr lang="en-US" sz="1400" dirty="0" smtClean="0"/>
            </a:br>
            <a:r>
              <a:rPr lang="en-US" sz="1400" dirty="0" smtClean="0">
                <a:hlinkClick r:id="rId3"/>
              </a:rPr>
              <a:t>http://</a:t>
            </a:r>
            <a:r>
              <a:rPr lang="en-US" sz="1400" dirty="0" smtClean="0">
                <a:hlinkClick r:id="rId4"/>
              </a:rPr>
              <a:t>www.european-agency.org</a:t>
            </a:r>
            <a:endParaRPr lang="en-US" sz="1400" dirty="0" smtClean="0"/>
          </a:p>
          <a:p>
            <a:pPr marL="104775" indent="0">
              <a:buNone/>
            </a:pPr>
            <a:endParaRPr lang="en-US" sz="1400" dirty="0" smtClean="0"/>
          </a:p>
          <a:p>
            <a:pPr marL="104775" indent="0">
              <a:buNone/>
            </a:pPr>
            <a:r>
              <a:rPr lang="en-US" sz="1400" dirty="0" smtClean="0"/>
              <a:t>DAISY Consortium</a:t>
            </a:r>
            <a:br>
              <a:rPr lang="en-US" sz="1400" dirty="0" smtClean="0"/>
            </a:br>
            <a:r>
              <a:rPr lang="en-US" sz="1400" dirty="0" smtClean="0">
                <a:hlinkClick r:id="rId3"/>
              </a:rPr>
              <a:t>http://</a:t>
            </a:r>
            <a:r>
              <a:rPr lang="en-US" sz="1400" dirty="0" smtClean="0">
                <a:hlinkClick r:id="rId5"/>
              </a:rPr>
              <a:t>www.daisy.org</a:t>
            </a:r>
            <a:endParaRPr lang="en-US" sz="1400" dirty="0" smtClean="0"/>
          </a:p>
          <a:p>
            <a:pPr marL="104775" indent="0">
              <a:buNone/>
            </a:pPr>
            <a:endParaRPr lang="en-US" sz="1400" dirty="0" smtClean="0"/>
          </a:p>
          <a:p>
            <a:pPr marL="104775" indent="0">
              <a:buNone/>
            </a:pPr>
            <a:r>
              <a:rPr lang="en-US" sz="1400" dirty="0" smtClean="0"/>
              <a:t>European </a:t>
            </a:r>
            <a:r>
              <a:rPr lang="en-US" sz="1400" dirty="0" err="1" smtClean="0"/>
              <a:t>Schoolnet</a:t>
            </a:r>
            <a:r>
              <a:rPr lang="en-US" sz="1400" dirty="0" smtClean="0"/>
              <a:t/>
            </a:r>
            <a:br>
              <a:rPr lang="en-US" sz="1400" dirty="0" smtClean="0"/>
            </a:br>
            <a:r>
              <a:rPr lang="en-US" sz="1400" dirty="0" smtClean="0">
                <a:hlinkClick r:id="rId3"/>
              </a:rPr>
              <a:t>http://</a:t>
            </a:r>
            <a:r>
              <a:rPr lang="en-US" sz="1400" dirty="0" smtClean="0">
                <a:hlinkClick r:id="rId6"/>
              </a:rPr>
              <a:t>www.eun.org</a:t>
            </a:r>
            <a:endParaRPr lang="en-US" sz="1400" dirty="0" smtClean="0"/>
          </a:p>
          <a:p>
            <a:pPr marL="104775" indent="0">
              <a:buNone/>
            </a:pPr>
            <a:endParaRPr lang="en-US" sz="1400" dirty="0" smtClean="0"/>
          </a:p>
          <a:p>
            <a:pPr marL="104775" indent="0">
              <a:buNone/>
            </a:pPr>
            <a:r>
              <a:rPr lang="en-US" sz="1400" dirty="0" smtClean="0"/>
              <a:t>Global Initiative of Inclusive ICTs</a:t>
            </a:r>
            <a:br>
              <a:rPr lang="en-US" sz="1400" dirty="0" smtClean="0"/>
            </a:br>
            <a:r>
              <a:rPr lang="en-US" sz="1400" dirty="0" smtClean="0">
                <a:hlinkClick r:id="rId3"/>
              </a:rPr>
              <a:t>http://</a:t>
            </a:r>
            <a:r>
              <a:rPr lang="en-US" sz="1400" dirty="0" smtClean="0">
                <a:hlinkClick r:id="rId7"/>
              </a:rPr>
              <a:t>www.g3ict.com</a:t>
            </a:r>
            <a:endParaRPr lang="en-US" sz="1400" dirty="0" smtClean="0"/>
          </a:p>
          <a:p>
            <a:pPr marL="104775" indent="0">
              <a:buNone/>
            </a:pPr>
            <a:endParaRPr lang="en-US" sz="1400" dirty="0" smtClean="0"/>
          </a:p>
          <a:p>
            <a:pPr marL="104775" indent="0">
              <a:buNone/>
            </a:pPr>
            <a:r>
              <a:rPr lang="en-US" sz="1400" dirty="0" smtClean="0"/>
              <a:t>International Association of Universities</a:t>
            </a:r>
            <a:br>
              <a:rPr lang="en-US" sz="1400" dirty="0" smtClean="0"/>
            </a:br>
            <a:r>
              <a:rPr lang="en-US" sz="1400" dirty="0" smtClean="0">
                <a:hlinkClick r:id="rId3"/>
              </a:rPr>
              <a:t>http://</a:t>
            </a:r>
            <a:r>
              <a:rPr lang="en-US" sz="1400" dirty="0" smtClean="0">
                <a:hlinkClick r:id="rId8"/>
              </a:rPr>
              <a:t>www.iau-aiu.net</a:t>
            </a:r>
            <a:endParaRPr lang="en-US" sz="1400" dirty="0" smtClean="0"/>
          </a:p>
          <a:p>
            <a:pPr marL="104775" indent="0">
              <a:buNone/>
            </a:pPr>
            <a:endParaRPr lang="en-US" sz="1400" dirty="0" smtClean="0"/>
          </a:p>
          <a:p>
            <a:pPr marL="104775" indent="0">
              <a:buNone/>
            </a:pPr>
            <a:r>
              <a:rPr lang="en-US" sz="1400" dirty="0" smtClean="0"/>
              <a:t>United Nations Educational, Scientific and Cultural Organization</a:t>
            </a:r>
            <a:br>
              <a:rPr lang="en-US" sz="1400" dirty="0" smtClean="0"/>
            </a:br>
            <a:r>
              <a:rPr lang="en-US" sz="1400" dirty="0" smtClean="0">
                <a:hlinkClick r:id="rId3"/>
              </a:rPr>
              <a:t>http://</a:t>
            </a:r>
            <a:r>
              <a:rPr lang="en-US" sz="1400" dirty="0" smtClean="0">
                <a:hlinkClick r:id="rId9"/>
              </a:rPr>
              <a:t>www.unesco.org</a:t>
            </a:r>
            <a:endParaRPr lang="en-US" sz="1400" dirty="0" smtClean="0"/>
          </a:p>
          <a:p>
            <a:pPr marL="104775" indent="0">
              <a:buNone/>
            </a:pPr>
            <a:endParaRPr lang="en-US" sz="1400" dirty="0" smtClean="0"/>
          </a:p>
          <a:p>
            <a:pPr marL="104775" indent="0">
              <a:buSzPct val="80000"/>
              <a:buFont typeface="StarSymbol" charset="0"/>
              <a:buNone/>
            </a:pPr>
            <a:r>
              <a:rPr lang="en-US" sz="1400" dirty="0" smtClean="0">
                <a:cs typeface="Lucida Sans Unicode" charset="0"/>
              </a:rPr>
              <a:t>Insert name of Presenter</a:t>
            </a:r>
          </a:p>
          <a:p>
            <a:pPr marL="104775" indent="0">
              <a:buSzPct val="80000"/>
              <a:buFont typeface="StarSymbol" charset="0"/>
              <a:buNone/>
            </a:pPr>
            <a:r>
              <a:rPr lang="en-US" sz="1400" dirty="0" smtClean="0">
                <a:cs typeface="Lucida Sans Unicode" charset="0"/>
              </a:rPr>
              <a:t>Insert contact details of Presenter</a:t>
            </a:r>
          </a:p>
          <a:p>
            <a:pPr marL="104775" indent="0">
              <a:buNone/>
            </a:pPr>
            <a:endParaRPr lang="en-US" sz="1400" dirty="0" smtClean="0"/>
          </a:p>
          <a:p>
            <a:endParaRPr lang="en-US" dirty="0"/>
          </a:p>
        </p:txBody>
      </p:sp>
      <p:sp>
        <p:nvSpPr>
          <p:cNvPr id="4" name="Slide Number Placeholder 3"/>
          <p:cNvSpPr>
            <a:spLocks noGrp="1"/>
          </p:cNvSpPr>
          <p:nvPr>
            <p:ph type="sldNum" idx="10"/>
          </p:nvPr>
        </p:nvSpPr>
        <p:spPr/>
        <p:txBody>
          <a:bodyPr/>
          <a:lstStyle/>
          <a:p>
            <a:fld id="{2399FBCE-7624-A547-A12C-9918B681BB69}" type="slidenum">
              <a:rPr lang="en-GB" smtClean="0"/>
              <a:pPr/>
              <a:t>12</a:t>
            </a:fld>
            <a:endParaRPr lang="en-GB"/>
          </a:p>
        </p:txBody>
      </p:sp>
    </p:spTree>
    <p:extLst>
      <p:ext uri="{BB962C8B-B14F-4D97-AF65-F5344CB8AC3E}">
        <p14:creationId xmlns:p14="http://schemas.microsoft.com/office/powerpoint/2010/main" val="3824712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accessible information?</a:t>
            </a:r>
          </a:p>
          <a:p>
            <a:r>
              <a:rPr lang="en-GB" dirty="0" smtClean="0"/>
              <a:t>Accessible information is understood as information provided in formats that allow every user and learner to access content ‘on an equal basis with others’ (</a:t>
            </a:r>
            <a:r>
              <a:rPr lang="en-GB" dirty="0" smtClean="0">
                <a:hlinkClick r:id="rId3"/>
              </a:rPr>
              <a:t>UNCRPD</a:t>
            </a:r>
            <a:r>
              <a:rPr lang="en-GB" dirty="0" smtClean="0"/>
              <a:t>). </a:t>
            </a:r>
          </a:p>
          <a:p>
            <a:r>
              <a:rPr lang="en-GB" dirty="0" smtClean="0"/>
              <a:t>Accessible information is ideally information that:</a:t>
            </a:r>
          </a:p>
          <a:p>
            <a:pPr lvl="1"/>
            <a:r>
              <a:rPr lang="en-GB" dirty="0" smtClean="0"/>
              <a:t>allows all users and learners to easily orientate themselves within the content; and</a:t>
            </a:r>
          </a:p>
          <a:p>
            <a:pPr lvl="1"/>
            <a:r>
              <a:rPr lang="en-GB" dirty="0" smtClean="0"/>
              <a:t>can be effectively perceived and understood by different perception channels, such as using eyes and/or ears and/or fingers.</a:t>
            </a:r>
          </a:p>
          <a:p>
            <a:endParaRPr lang="en-US" dirty="0"/>
          </a:p>
        </p:txBody>
      </p:sp>
      <p:sp>
        <p:nvSpPr>
          <p:cNvPr id="4" name="Slide Number Placeholder 3"/>
          <p:cNvSpPr>
            <a:spLocks noGrp="1"/>
          </p:cNvSpPr>
          <p:nvPr>
            <p:ph type="sldNum" idx="10"/>
          </p:nvPr>
        </p:nvSpPr>
        <p:spPr/>
        <p:txBody>
          <a:bodyPr/>
          <a:lstStyle/>
          <a:p>
            <a:fld id="{2399FBCE-7624-A547-A12C-9918B681BB69}" type="slidenum">
              <a:rPr lang="en-GB" smtClean="0"/>
              <a:pPr/>
              <a:t>2</a:t>
            </a:fld>
            <a:endParaRPr lang="en-GB"/>
          </a:p>
        </p:txBody>
      </p:sp>
    </p:spTree>
    <p:extLst>
      <p:ext uri="{BB962C8B-B14F-4D97-AF65-F5344CB8AC3E}">
        <p14:creationId xmlns:p14="http://schemas.microsoft.com/office/powerpoint/2010/main" val="1646895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4775" indent="0">
              <a:buClr>
                <a:srgbClr val="595959"/>
              </a:buClr>
              <a:buSzPct val="80000"/>
              <a:buNone/>
            </a:pPr>
            <a:r>
              <a:rPr lang="en-US" sz="1200" dirty="0" smtClean="0">
                <a:solidFill>
                  <a:srgbClr val="595959"/>
                </a:solidFill>
                <a:latin typeface="Verdana"/>
                <a:cs typeface="Verdana"/>
              </a:rPr>
              <a:t>Why is accessibility of information important?</a:t>
            </a:r>
          </a:p>
          <a:p>
            <a:pPr marL="104775" indent="0">
              <a:buFont typeface="Arial"/>
              <a:buNone/>
            </a:pPr>
            <a:endParaRPr lang="en-US" sz="1200" dirty="0" smtClean="0">
              <a:solidFill>
                <a:srgbClr val="595959"/>
              </a:solidFill>
              <a:latin typeface="Verdana"/>
              <a:cs typeface="Verdana"/>
            </a:endParaRPr>
          </a:p>
          <a:p>
            <a:pPr marL="104775" indent="0">
              <a:buFont typeface="Arial"/>
              <a:buNone/>
            </a:pPr>
            <a:r>
              <a:rPr lang="en-GB" sz="1000" dirty="0" smtClean="0"/>
              <a:t>All educational organisations have a duty to make their information accessible for everyone. The UN Convention on the Rights of Persons with Disabilities is a key driving force for change in the area. The Convention emphasises:</a:t>
            </a:r>
          </a:p>
          <a:p>
            <a:pPr marL="171450" indent="-171450">
              <a:buFont typeface="Arial"/>
              <a:buChar char="•"/>
            </a:pPr>
            <a:r>
              <a:rPr lang="en-GB" sz="1000" dirty="0" smtClean="0"/>
              <a:t>the obligation to ‘provide accessible information to persons with disabilities’ (Art.4);</a:t>
            </a:r>
          </a:p>
          <a:p>
            <a:pPr marL="171450" indent="-171450">
              <a:buFont typeface="Arial"/>
              <a:buChar char="•"/>
            </a:pPr>
            <a:r>
              <a:rPr lang="en-GB" sz="1000" dirty="0" smtClean="0"/>
              <a:t>the need for ‘the design, development, production and distribution of accessible ICT’ (Art.9);</a:t>
            </a:r>
          </a:p>
          <a:p>
            <a:pPr marL="171450" indent="-171450">
              <a:buFont typeface="Arial"/>
              <a:buChar char="•"/>
            </a:pPr>
            <a:r>
              <a:rPr lang="en-GB" sz="1000" dirty="0" smtClean="0"/>
              <a:t>the right to education ‘without discrimination and on the basis of equal opportunity’ for persons with disabilities (Art.24). </a:t>
            </a:r>
          </a:p>
          <a:p>
            <a:pPr marL="276225" indent="-171450">
              <a:buClr>
                <a:srgbClr val="595959"/>
              </a:buClr>
              <a:buSzPct val="80000"/>
              <a:buFont typeface="Arial"/>
              <a:buChar char="•"/>
            </a:pPr>
            <a:endParaRPr lang="en-US" sz="1000" dirty="0" smtClean="0">
              <a:solidFill>
                <a:srgbClr val="595959"/>
              </a:solidFill>
              <a:cs typeface="Lucida Sans Unicode" charset="0"/>
            </a:endParaRPr>
          </a:p>
        </p:txBody>
      </p:sp>
      <p:sp>
        <p:nvSpPr>
          <p:cNvPr id="4" name="Slide Number Placeholder 3"/>
          <p:cNvSpPr>
            <a:spLocks noGrp="1"/>
          </p:cNvSpPr>
          <p:nvPr>
            <p:ph type="sldNum" idx="10"/>
          </p:nvPr>
        </p:nvSpPr>
        <p:spPr/>
        <p:txBody>
          <a:bodyPr/>
          <a:lstStyle/>
          <a:p>
            <a:fld id="{2399FBCE-7624-A547-A12C-9918B681BB69}" type="slidenum">
              <a:rPr lang="en-GB" smtClean="0"/>
              <a:pPr/>
              <a:t>3</a:t>
            </a:fld>
            <a:endParaRPr lang="en-GB"/>
          </a:p>
        </p:txBody>
      </p:sp>
    </p:spTree>
    <p:extLst>
      <p:ext uri="{BB962C8B-B14F-4D97-AF65-F5344CB8AC3E}">
        <p14:creationId xmlns:p14="http://schemas.microsoft.com/office/powerpoint/2010/main" val="1781098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4775" indent="0">
              <a:buClr>
                <a:srgbClr val="595959"/>
              </a:buClr>
              <a:buSzPct val="80000"/>
              <a:buNone/>
            </a:pPr>
            <a:r>
              <a:rPr lang="en-US" sz="1000" dirty="0" smtClean="0">
                <a:solidFill>
                  <a:srgbClr val="595959"/>
                </a:solidFill>
                <a:latin typeface="Verdana"/>
                <a:cs typeface="Verdana"/>
              </a:rPr>
              <a:t>Why is accessibility of information important?</a:t>
            </a:r>
          </a:p>
          <a:p>
            <a:pPr marL="104775" indent="0">
              <a:buClr>
                <a:srgbClr val="595959"/>
              </a:buClr>
              <a:buSzPct val="80000"/>
              <a:buNone/>
            </a:pPr>
            <a:endParaRPr lang="en-US" sz="1000" dirty="0" smtClean="0">
              <a:solidFill>
                <a:srgbClr val="595959"/>
              </a:solidFill>
              <a:latin typeface="Verdana"/>
              <a:cs typeface="Verdana"/>
            </a:endParaRPr>
          </a:p>
          <a:p>
            <a:pPr marL="171450" indent="-171450">
              <a:buFont typeface="Arial"/>
              <a:buChar char="•"/>
            </a:pPr>
            <a:r>
              <a:rPr lang="en-GB" sz="1000" dirty="0" smtClean="0"/>
              <a:t>We are all international level information providers for education and/or ICT who have each faced and considered these issues in differing ways within our work. </a:t>
            </a:r>
          </a:p>
          <a:p>
            <a:pPr marL="171450" indent="-171450">
              <a:buFont typeface="Arial"/>
              <a:buChar char="•"/>
            </a:pPr>
            <a:r>
              <a:rPr lang="en-GB" sz="1000" dirty="0" smtClean="0"/>
              <a:t>We believe the ability to access relevant information for and about education is a crucial prerequisite for learning. When learners have restricted access to information they have restricted access to learning opportunities and this barrier requires active solutions on the part of all stakeholders of lifelong learning to remove these restrictions.</a:t>
            </a:r>
          </a:p>
          <a:p>
            <a:pPr marL="171450" indent="-171450">
              <a:buFont typeface="Arial"/>
              <a:buChar char="•"/>
            </a:pPr>
            <a:r>
              <a:rPr lang="en-GB" sz="1000" dirty="0" smtClean="0"/>
              <a:t>We believe fostering accessibility is our obligation and work towards becoming models of accessibility.</a:t>
            </a:r>
          </a:p>
          <a:p>
            <a:pPr marL="104775" indent="0">
              <a:buClr>
                <a:srgbClr val="595959"/>
              </a:buClr>
              <a:buSzPct val="80000"/>
              <a:buNone/>
            </a:pPr>
            <a:endParaRPr lang="en-US" sz="1000" dirty="0" smtClean="0">
              <a:solidFill>
                <a:srgbClr val="595959"/>
              </a:solidFill>
              <a:cs typeface="Lucida Sans Unicode" charset="0"/>
            </a:endParaRPr>
          </a:p>
        </p:txBody>
      </p:sp>
      <p:sp>
        <p:nvSpPr>
          <p:cNvPr id="4" name="Slide Number Placeholder 3"/>
          <p:cNvSpPr>
            <a:spLocks noGrp="1"/>
          </p:cNvSpPr>
          <p:nvPr>
            <p:ph type="sldNum" idx="10"/>
          </p:nvPr>
        </p:nvSpPr>
        <p:spPr/>
        <p:txBody>
          <a:bodyPr/>
          <a:lstStyle/>
          <a:p>
            <a:fld id="{2399FBCE-7624-A547-A12C-9918B681BB69}" type="slidenum">
              <a:rPr lang="en-GB" smtClean="0"/>
              <a:pPr/>
              <a:t>4</a:t>
            </a:fld>
            <a:endParaRPr lang="en-GB"/>
          </a:p>
        </p:txBody>
      </p:sp>
    </p:spTree>
    <p:extLst>
      <p:ext uri="{BB962C8B-B14F-4D97-AF65-F5344CB8AC3E}">
        <p14:creationId xmlns:p14="http://schemas.microsoft.com/office/powerpoint/2010/main" val="1781098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the Guidelines for Accessible Information?</a:t>
            </a:r>
          </a:p>
          <a:p>
            <a:endParaRPr lang="en-US" dirty="0" smtClean="0"/>
          </a:p>
          <a:p>
            <a:pPr marL="171450" indent="-171450">
              <a:buFont typeface="Arial"/>
              <a:buChar char="•"/>
            </a:pPr>
            <a:r>
              <a:rPr lang="en-GB" dirty="0" smtClean="0"/>
              <a:t>an open educational resource (OER);</a:t>
            </a:r>
          </a:p>
          <a:p>
            <a:pPr marL="171450" indent="-171450">
              <a:buFont typeface="Arial"/>
              <a:buChar char="•"/>
            </a:pPr>
            <a:r>
              <a:rPr lang="en-GB" dirty="0" smtClean="0"/>
              <a:t>to support the creation of accessible information in general and for learning in particular;</a:t>
            </a:r>
          </a:p>
          <a:p>
            <a:pPr marL="171450" indent="-171450">
              <a:buFont typeface="Arial"/>
              <a:buChar char="•"/>
            </a:pPr>
            <a:r>
              <a:rPr lang="en-GB" dirty="0" smtClean="0"/>
              <a:t>summarise and link to existing and useful resources which can be helpful for non-ICT experts;</a:t>
            </a:r>
          </a:p>
          <a:p>
            <a:pPr marL="171450" indent="-171450">
              <a:buFont typeface="Arial"/>
              <a:buChar char="•"/>
            </a:pPr>
            <a:r>
              <a:rPr lang="en-GB" dirty="0" smtClean="0"/>
              <a:t>are available as text document, PDF, HTML.</a:t>
            </a:r>
          </a:p>
          <a:p>
            <a:endParaRPr lang="en-US" dirty="0"/>
          </a:p>
        </p:txBody>
      </p:sp>
      <p:sp>
        <p:nvSpPr>
          <p:cNvPr id="4" name="Slide Number Placeholder 3"/>
          <p:cNvSpPr>
            <a:spLocks noGrp="1"/>
          </p:cNvSpPr>
          <p:nvPr>
            <p:ph type="sldNum" idx="10"/>
          </p:nvPr>
        </p:nvSpPr>
        <p:spPr/>
        <p:txBody>
          <a:bodyPr/>
          <a:lstStyle/>
          <a:p>
            <a:fld id="{2399FBCE-7624-A547-A12C-9918B681BB69}" type="slidenum">
              <a:rPr lang="en-GB" smtClean="0"/>
              <a:pPr/>
              <a:t>5</a:t>
            </a:fld>
            <a:endParaRPr lang="en-GB"/>
          </a:p>
        </p:txBody>
      </p:sp>
    </p:spTree>
    <p:extLst>
      <p:ext uri="{BB962C8B-B14F-4D97-AF65-F5344CB8AC3E}">
        <p14:creationId xmlns:p14="http://schemas.microsoft.com/office/powerpoint/2010/main" val="2873072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aim of the Guidelines?</a:t>
            </a:r>
          </a:p>
          <a:p>
            <a:endParaRPr lang="en-US" dirty="0" smtClean="0"/>
          </a:p>
          <a:p>
            <a:pPr marL="0" indent="0">
              <a:buFont typeface="Arial"/>
              <a:buNone/>
            </a:pPr>
            <a:r>
              <a:rPr lang="en-US" dirty="0" smtClean="0"/>
              <a:t>to support the work of practitioners and organisations working in the field of education to provide accessible information to all learners who require and will benefit from more accessible information. This includes, but is not limited to, information providers such as:</a:t>
            </a:r>
          </a:p>
          <a:p>
            <a:pPr marL="171450" indent="-171450">
              <a:buFont typeface="Arial"/>
              <a:buChar char="•"/>
            </a:pPr>
            <a:r>
              <a:rPr lang="en-US" dirty="0" smtClean="0"/>
              <a:t>School staff &amp; University staff,</a:t>
            </a:r>
          </a:p>
          <a:p>
            <a:pPr marL="171450" indent="-171450">
              <a:buFont typeface="Arial"/>
              <a:buChar char="•"/>
            </a:pPr>
            <a:r>
              <a:rPr lang="en-US" dirty="0" smtClean="0"/>
              <a:t>Librarians,</a:t>
            </a:r>
          </a:p>
          <a:p>
            <a:pPr marL="171450" indent="-171450">
              <a:buFont typeface="Arial"/>
              <a:buChar char="•"/>
            </a:pPr>
            <a:r>
              <a:rPr lang="en-US" dirty="0" smtClean="0"/>
              <a:t>Communication officers,</a:t>
            </a:r>
          </a:p>
          <a:p>
            <a:pPr marL="171450" indent="-171450">
              <a:buFont typeface="Arial"/>
              <a:buChar char="•"/>
            </a:pPr>
            <a:r>
              <a:rPr lang="en-US" dirty="0" smtClean="0"/>
              <a:t>Publishers,</a:t>
            </a:r>
          </a:p>
          <a:p>
            <a:pPr marL="171450" indent="-171450">
              <a:buFont typeface="Arial"/>
              <a:buChar char="•"/>
            </a:pPr>
            <a:r>
              <a:rPr lang="en-US" dirty="0" smtClean="0"/>
              <a:t>Support groups and non-governmental organisations.</a:t>
            </a:r>
          </a:p>
          <a:p>
            <a:r>
              <a:rPr lang="en-GB" dirty="0" smtClean="0"/>
              <a:t>support all individuals or organisations wishing to create information that is accessible in different formats.</a:t>
            </a:r>
          </a:p>
          <a:p>
            <a:endParaRPr lang="en-US" dirty="0"/>
          </a:p>
        </p:txBody>
      </p:sp>
      <p:sp>
        <p:nvSpPr>
          <p:cNvPr id="4" name="Slide Number Placeholder 3"/>
          <p:cNvSpPr>
            <a:spLocks noGrp="1"/>
          </p:cNvSpPr>
          <p:nvPr>
            <p:ph type="sldNum" idx="10"/>
          </p:nvPr>
        </p:nvSpPr>
        <p:spPr/>
        <p:txBody>
          <a:bodyPr/>
          <a:lstStyle/>
          <a:p>
            <a:fld id="{2399FBCE-7624-A547-A12C-9918B681BB69}" type="slidenum">
              <a:rPr lang="en-GB" smtClean="0"/>
              <a:pPr/>
              <a:t>6</a:t>
            </a:fld>
            <a:endParaRPr lang="en-GB"/>
          </a:p>
        </p:txBody>
      </p:sp>
    </p:spTree>
    <p:extLst>
      <p:ext uri="{BB962C8B-B14F-4D97-AF65-F5344CB8AC3E}">
        <p14:creationId xmlns:p14="http://schemas.microsoft.com/office/powerpoint/2010/main" val="576746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scope of the Guidelines?</a:t>
            </a:r>
          </a:p>
          <a:p>
            <a:endParaRPr lang="en-US" dirty="0" smtClean="0"/>
          </a:p>
          <a:p>
            <a:pPr marL="171450" lvl="0" indent="-171450">
              <a:buFont typeface="Arial"/>
              <a:buChar char="•"/>
            </a:pPr>
            <a:r>
              <a:rPr lang="en-GB" dirty="0" smtClean="0"/>
              <a:t>The general steps to achieve accessible information are universal. Therefore the Guidelines apply to information in general and to information for learning in particular.</a:t>
            </a:r>
          </a:p>
          <a:p>
            <a:pPr marL="171450" indent="-171450">
              <a:buFont typeface="Arial"/>
              <a:buChar char="•"/>
            </a:pPr>
            <a:r>
              <a:rPr lang="en-GB" dirty="0" smtClean="0"/>
              <a:t>The Guidelines aim to be content and context free, but offer some concrete examples of how they can be applied to different learning situations.</a:t>
            </a:r>
          </a:p>
          <a:p>
            <a:pPr marL="171450" lvl="0" indent="-171450">
              <a:buFont typeface="Arial"/>
              <a:buChar char="•"/>
            </a:pPr>
            <a:r>
              <a:rPr lang="en-GB" dirty="0" smtClean="0"/>
              <a:t>The use of assistive devices is not made redundant by the provision of accessible information, but complements it.</a:t>
            </a:r>
          </a:p>
          <a:p>
            <a:endParaRPr lang="en-US" dirty="0"/>
          </a:p>
        </p:txBody>
      </p:sp>
      <p:sp>
        <p:nvSpPr>
          <p:cNvPr id="4" name="Slide Number Placeholder 3"/>
          <p:cNvSpPr>
            <a:spLocks noGrp="1"/>
          </p:cNvSpPr>
          <p:nvPr>
            <p:ph type="sldNum" idx="10"/>
          </p:nvPr>
        </p:nvSpPr>
        <p:spPr/>
        <p:txBody>
          <a:bodyPr/>
          <a:lstStyle/>
          <a:p>
            <a:fld id="{2399FBCE-7624-A547-A12C-9918B681BB69}" type="slidenum">
              <a:rPr lang="en-GB" smtClean="0"/>
              <a:pPr/>
              <a:t>7</a:t>
            </a:fld>
            <a:endParaRPr lang="en-GB"/>
          </a:p>
        </p:txBody>
      </p:sp>
    </p:spTree>
    <p:extLst>
      <p:ext uri="{BB962C8B-B14F-4D97-AF65-F5344CB8AC3E}">
        <p14:creationId xmlns:p14="http://schemas.microsoft.com/office/powerpoint/2010/main" val="1027484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to use the Guidelines?</a:t>
            </a:r>
          </a:p>
          <a:p>
            <a:endParaRPr lang="en-US" dirty="0" smtClean="0"/>
          </a:p>
          <a:p>
            <a:pPr marL="104775" indent="0">
              <a:buNone/>
            </a:pPr>
            <a:r>
              <a:rPr lang="en-GB" dirty="0" smtClean="0"/>
              <a:t>Guidelines build on two steps for action:</a:t>
            </a:r>
          </a:p>
          <a:p>
            <a:pPr marL="171450" indent="-171450">
              <a:buFont typeface="Arial"/>
              <a:buChar char="•"/>
            </a:pPr>
            <a:r>
              <a:rPr lang="en-GB" dirty="0" smtClean="0"/>
              <a:t>Step 1 describes how to create accessible information via text, images, and audio.</a:t>
            </a:r>
          </a:p>
          <a:p>
            <a:pPr marL="171450" indent="-171450">
              <a:buFont typeface="Arial"/>
              <a:buChar char="•"/>
            </a:pPr>
            <a:r>
              <a:rPr lang="en-GB" dirty="0" smtClean="0"/>
              <a:t>Step 2 considers how media can be made accessible – for example, electronic documents, online sources or printed material.</a:t>
            </a:r>
          </a:p>
          <a:p>
            <a:pPr marL="104775" indent="0">
              <a:buNone/>
            </a:pPr>
            <a:r>
              <a:rPr lang="en-GB" dirty="0" smtClean="0"/>
              <a:t>These two steps build upon each other. By following the Guidelines in Step 1 to make different types of information accessible, Step 2 becomes easier as already accessible information is available to be used within the different media.</a:t>
            </a:r>
          </a:p>
          <a:p>
            <a:endParaRPr lang="en-US" dirty="0"/>
          </a:p>
        </p:txBody>
      </p:sp>
      <p:sp>
        <p:nvSpPr>
          <p:cNvPr id="4" name="Slide Number Placeholder 3"/>
          <p:cNvSpPr>
            <a:spLocks noGrp="1"/>
          </p:cNvSpPr>
          <p:nvPr>
            <p:ph type="sldNum" idx="10"/>
          </p:nvPr>
        </p:nvSpPr>
        <p:spPr/>
        <p:txBody>
          <a:bodyPr/>
          <a:lstStyle/>
          <a:p>
            <a:fld id="{2399FBCE-7624-A547-A12C-9918B681BB69}" type="slidenum">
              <a:rPr lang="en-GB" smtClean="0"/>
              <a:pPr/>
              <a:t>8</a:t>
            </a:fld>
            <a:endParaRPr lang="en-GB"/>
          </a:p>
        </p:txBody>
      </p:sp>
    </p:spTree>
    <p:extLst>
      <p:ext uri="{BB962C8B-B14F-4D97-AF65-F5344CB8AC3E}">
        <p14:creationId xmlns:p14="http://schemas.microsoft.com/office/powerpoint/2010/main" val="2174732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to use the Guidelines?</a:t>
            </a:r>
          </a:p>
          <a:p>
            <a:r>
              <a:rPr lang="en-GB" dirty="0" smtClean="0"/>
              <a:t>For each step, the Guidelines provide:</a:t>
            </a:r>
          </a:p>
          <a:p>
            <a:r>
              <a:rPr lang="en-GB" dirty="0" smtClean="0"/>
              <a:t>1. recommendations on how different types of information can be made accessible</a:t>
            </a:r>
          </a:p>
          <a:p>
            <a:r>
              <a:rPr lang="en-GB" dirty="0" smtClean="0"/>
              <a:t>2. a list of resources available to support this process categorised into:</a:t>
            </a:r>
          </a:p>
          <a:p>
            <a:pPr marL="171450" indent="-171450">
              <a:buFont typeface="Arial"/>
              <a:buChar char="•"/>
            </a:pPr>
            <a:r>
              <a:rPr lang="en-GB" dirty="0" smtClean="0"/>
              <a:t>‘easy’: actions which can be completed with a general knowledge of common software programmes;</a:t>
            </a:r>
          </a:p>
          <a:p>
            <a:pPr marL="171450" indent="-171450">
              <a:buFont typeface="Arial"/>
              <a:buChar char="•"/>
            </a:pPr>
            <a:r>
              <a:rPr lang="en-GB" dirty="0" smtClean="0"/>
              <a:t>‘advanced’: actions which can be completed with an in-depth knowledge of common software programmes; and</a:t>
            </a:r>
          </a:p>
          <a:p>
            <a:pPr marL="171450" indent="-171450">
              <a:buFont typeface="Arial"/>
              <a:buChar char="•"/>
            </a:pPr>
            <a:r>
              <a:rPr lang="en-GB" dirty="0" smtClean="0"/>
              <a:t>‘professional’ levels: actions which can be completed with a more professional knowledge of software and general knowledge of programming.</a:t>
            </a:r>
          </a:p>
          <a:p>
            <a:endParaRPr lang="en-US" dirty="0"/>
          </a:p>
        </p:txBody>
      </p:sp>
      <p:sp>
        <p:nvSpPr>
          <p:cNvPr id="4" name="Slide Number Placeholder 3"/>
          <p:cNvSpPr>
            <a:spLocks noGrp="1"/>
          </p:cNvSpPr>
          <p:nvPr>
            <p:ph type="sldNum" idx="10"/>
          </p:nvPr>
        </p:nvSpPr>
        <p:spPr/>
        <p:txBody>
          <a:bodyPr/>
          <a:lstStyle/>
          <a:p>
            <a:fld id="{2399FBCE-7624-A547-A12C-9918B681BB69}" type="slidenum">
              <a:rPr lang="en-GB" smtClean="0"/>
              <a:pPr/>
              <a:t>9</a:t>
            </a:fld>
            <a:endParaRPr lang="en-GB"/>
          </a:p>
        </p:txBody>
      </p:sp>
    </p:spTree>
    <p:extLst>
      <p:ext uri="{BB962C8B-B14F-4D97-AF65-F5344CB8AC3E}">
        <p14:creationId xmlns:p14="http://schemas.microsoft.com/office/powerpoint/2010/main" val="3387559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de-DE"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fld id="{918C15FC-DDEE-A64D-98EC-35EDD64EA919}" type="slidenum">
              <a:rPr lang="en-GB"/>
              <a:pPr/>
              <a:t>‹#›</a:t>
            </a:fld>
            <a:endParaRPr lang="en-GB"/>
          </a:p>
        </p:txBody>
      </p:sp>
    </p:spTree>
    <p:extLst>
      <p:ext uri="{BB962C8B-B14F-4D97-AF65-F5344CB8AC3E}">
        <p14:creationId xmlns:p14="http://schemas.microsoft.com/office/powerpoint/2010/main" val="404146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fld id="{D09F6AD0-A045-8E4C-B6BA-47B0442F9FF4}" type="slidenum">
              <a:rPr lang="en-GB"/>
              <a:pPr/>
              <a:t>‹#›</a:t>
            </a:fld>
            <a:endParaRPr lang="en-GB"/>
          </a:p>
        </p:txBody>
      </p:sp>
    </p:spTree>
    <p:extLst>
      <p:ext uri="{BB962C8B-B14F-4D97-AF65-F5344CB8AC3E}">
        <p14:creationId xmlns:p14="http://schemas.microsoft.com/office/powerpoint/2010/main" val="2865103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4088" y="301625"/>
            <a:ext cx="2266950" cy="6454775"/>
          </a:xfrm>
        </p:spPr>
        <p:txBody>
          <a:bodyPr vert="eaVert"/>
          <a:lstStyle/>
          <a:p>
            <a:r>
              <a:rPr lang="de-DE" smtClean="0"/>
              <a:t>Click to edit Master title style</a:t>
            </a:r>
            <a:endParaRPr lang="en-US"/>
          </a:p>
        </p:txBody>
      </p:sp>
      <p:sp>
        <p:nvSpPr>
          <p:cNvPr id="3" name="Vertical Text Placeholder 2"/>
          <p:cNvSpPr>
            <a:spLocks noGrp="1"/>
          </p:cNvSpPr>
          <p:nvPr>
            <p:ph type="body" orient="vert" idx="1"/>
          </p:nvPr>
        </p:nvSpPr>
        <p:spPr>
          <a:xfrm>
            <a:off x="503238" y="301625"/>
            <a:ext cx="6648450" cy="6454775"/>
          </a:xfrm>
        </p:spPr>
        <p:txBody>
          <a:bodyPr vert="eaVert"/>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fld id="{A22FC876-57F0-E74D-8230-B7668E01B60F}" type="slidenum">
              <a:rPr lang="en-GB"/>
              <a:pPr/>
              <a:t>‹#›</a:t>
            </a:fld>
            <a:endParaRPr lang="en-GB"/>
          </a:p>
        </p:txBody>
      </p:sp>
    </p:spTree>
    <p:extLst>
      <p:ext uri="{BB962C8B-B14F-4D97-AF65-F5344CB8AC3E}">
        <p14:creationId xmlns:p14="http://schemas.microsoft.com/office/powerpoint/2010/main" val="3910021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7800" cy="1257300"/>
          </a:xfrm>
        </p:spPr>
        <p:txBody>
          <a:bodyPr/>
          <a:lstStyle/>
          <a:p>
            <a:r>
              <a:rPr lang="de-DE"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fld id="{9FBE9719-2000-C74E-A336-0CF03B4BB5FC}" type="slidenum">
              <a:rPr lang="en-GB"/>
              <a:pPr/>
              <a:t>‹#›</a:t>
            </a:fld>
            <a:endParaRPr lang="en-GB"/>
          </a:p>
        </p:txBody>
      </p:sp>
    </p:spTree>
    <p:extLst>
      <p:ext uri="{BB962C8B-B14F-4D97-AF65-F5344CB8AC3E}">
        <p14:creationId xmlns:p14="http://schemas.microsoft.com/office/powerpoint/2010/main" val="165265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US"/>
          </a:p>
        </p:txBody>
      </p:sp>
      <p:sp>
        <p:nvSpPr>
          <p:cNvPr id="3" name="Content Placeholder 2"/>
          <p:cNvSpPr>
            <a:spLocks noGrp="1"/>
          </p:cNvSpPr>
          <p:nvPr>
            <p:ph idx="1"/>
          </p:nvPr>
        </p:nvSpPr>
        <p:spPr/>
        <p:txBody>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fld id="{98BFCC83-D522-0043-B0E9-1BCF5552D8D1}" type="slidenum">
              <a:rPr lang="en-GB"/>
              <a:pPr/>
              <a:t>‹#›</a:t>
            </a:fld>
            <a:endParaRPr lang="en-GB"/>
          </a:p>
        </p:txBody>
      </p:sp>
    </p:spTree>
    <p:extLst>
      <p:ext uri="{BB962C8B-B14F-4D97-AF65-F5344CB8AC3E}">
        <p14:creationId xmlns:p14="http://schemas.microsoft.com/office/powerpoint/2010/main" val="1012976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de-DE"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fld id="{D45964C1-8A52-4346-9425-FA101A4A8345}" type="slidenum">
              <a:rPr lang="en-GB"/>
              <a:pPr/>
              <a:t>‹#›</a:t>
            </a:fld>
            <a:endParaRPr lang="en-GB"/>
          </a:p>
        </p:txBody>
      </p:sp>
    </p:spTree>
    <p:extLst>
      <p:ext uri="{BB962C8B-B14F-4D97-AF65-F5344CB8AC3E}">
        <p14:creationId xmlns:p14="http://schemas.microsoft.com/office/powerpoint/2010/main" val="3779478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US"/>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4" name="Content Placeholder 3"/>
          <p:cNvSpPr>
            <a:spLocks noGrp="1"/>
          </p:cNvSpPr>
          <p:nvPr>
            <p:ph sz="half" idx="2"/>
          </p:nvPr>
        </p:nvSpPr>
        <p:spPr>
          <a:xfrm>
            <a:off x="51133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fld id="{213EB808-3214-0149-9CF9-8F5571513DA2}" type="slidenum">
              <a:rPr lang="en-GB"/>
              <a:pPr/>
              <a:t>‹#›</a:t>
            </a:fld>
            <a:endParaRPr lang="en-GB"/>
          </a:p>
        </p:txBody>
      </p:sp>
    </p:spTree>
    <p:extLst>
      <p:ext uri="{BB962C8B-B14F-4D97-AF65-F5344CB8AC3E}">
        <p14:creationId xmlns:p14="http://schemas.microsoft.com/office/powerpoint/2010/main" val="3526054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de-DE"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endParaRPr lang="en-US"/>
          </a:p>
        </p:txBody>
      </p:sp>
      <p:sp>
        <p:nvSpPr>
          <p:cNvPr id="8" name="Rectangle 4"/>
          <p:cNvSpPr>
            <a:spLocks noGrp="1" noChangeArrowheads="1"/>
          </p:cNvSpPr>
          <p:nvPr>
            <p:ph type="ftr" idx="11"/>
          </p:nvPr>
        </p:nvSpPr>
        <p:spPr>
          <a:ln/>
        </p:spPr>
        <p:txBody>
          <a:bodyPr/>
          <a:lstStyle>
            <a:lvl1pPr>
              <a:defRPr/>
            </a:lvl1pPr>
          </a:lstStyle>
          <a:p>
            <a:pPr>
              <a:defRPr/>
            </a:pPr>
            <a:endParaRPr lang="en-US"/>
          </a:p>
        </p:txBody>
      </p:sp>
      <p:sp>
        <p:nvSpPr>
          <p:cNvPr id="9" name="Rectangle 5"/>
          <p:cNvSpPr>
            <a:spLocks noGrp="1" noChangeArrowheads="1"/>
          </p:cNvSpPr>
          <p:nvPr>
            <p:ph type="sldNum" idx="12"/>
          </p:nvPr>
        </p:nvSpPr>
        <p:spPr>
          <a:ln/>
        </p:spPr>
        <p:txBody>
          <a:bodyPr/>
          <a:lstStyle>
            <a:lvl1pPr>
              <a:defRPr/>
            </a:lvl1pPr>
          </a:lstStyle>
          <a:p>
            <a:fld id="{9A31F875-B025-CF47-9293-FDCF0150A978}" type="slidenum">
              <a:rPr lang="en-GB"/>
              <a:pPr/>
              <a:t>‹#›</a:t>
            </a:fld>
            <a:endParaRPr lang="en-GB"/>
          </a:p>
        </p:txBody>
      </p:sp>
    </p:spTree>
    <p:extLst>
      <p:ext uri="{BB962C8B-B14F-4D97-AF65-F5344CB8AC3E}">
        <p14:creationId xmlns:p14="http://schemas.microsoft.com/office/powerpoint/2010/main" val="4049348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fld id="{8960FB40-B3CE-C746-B3A4-5ED4E1F4CBCD}" type="slidenum">
              <a:rPr lang="en-GB"/>
              <a:pPr/>
              <a:t>‹#›</a:t>
            </a:fld>
            <a:endParaRPr lang="en-GB"/>
          </a:p>
        </p:txBody>
      </p:sp>
    </p:spTree>
    <p:extLst>
      <p:ext uri="{BB962C8B-B14F-4D97-AF65-F5344CB8AC3E}">
        <p14:creationId xmlns:p14="http://schemas.microsoft.com/office/powerpoint/2010/main" val="358555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p>
        </p:txBody>
      </p:sp>
      <p:sp>
        <p:nvSpPr>
          <p:cNvPr id="3" name="Rectangle 4"/>
          <p:cNvSpPr>
            <a:spLocks noGrp="1" noChangeArrowheads="1"/>
          </p:cNvSpPr>
          <p:nvPr>
            <p:ph type="ftr" idx="11"/>
          </p:nvPr>
        </p:nvSpPr>
        <p:spPr>
          <a:ln/>
        </p:spPr>
        <p:txBody>
          <a:bodyPr/>
          <a:lstStyle>
            <a:lvl1pPr>
              <a:defRPr/>
            </a:lvl1pPr>
          </a:lstStyle>
          <a:p>
            <a:pPr>
              <a:defRPr/>
            </a:pPr>
            <a:endParaRPr lang="en-US"/>
          </a:p>
        </p:txBody>
      </p:sp>
      <p:sp>
        <p:nvSpPr>
          <p:cNvPr id="4" name="Rectangle 5"/>
          <p:cNvSpPr>
            <a:spLocks noGrp="1" noChangeArrowheads="1"/>
          </p:cNvSpPr>
          <p:nvPr>
            <p:ph type="sldNum" idx="12"/>
          </p:nvPr>
        </p:nvSpPr>
        <p:spPr>
          <a:ln/>
        </p:spPr>
        <p:txBody>
          <a:bodyPr/>
          <a:lstStyle>
            <a:lvl1pPr>
              <a:defRPr/>
            </a:lvl1pPr>
          </a:lstStyle>
          <a:p>
            <a:fld id="{BBFEAF65-C2AC-D749-8C7E-E96818C66BFF}" type="slidenum">
              <a:rPr lang="en-GB"/>
              <a:pPr/>
              <a:t>‹#›</a:t>
            </a:fld>
            <a:endParaRPr lang="en-GB"/>
          </a:p>
        </p:txBody>
      </p:sp>
    </p:spTree>
    <p:extLst>
      <p:ext uri="{BB962C8B-B14F-4D97-AF65-F5344CB8AC3E}">
        <p14:creationId xmlns:p14="http://schemas.microsoft.com/office/powerpoint/2010/main" val="2642645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de-DE"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fld id="{18A437F7-F002-774B-B222-B3A7783F5DD8}" type="slidenum">
              <a:rPr lang="en-GB"/>
              <a:pPr/>
              <a:t>‹#›</a:t>
            </a:fld>
            <a:endParaRPr lang="en-GB"/>
          </a:p>
        </p:txBody>
      </p:sp>
    </p:spTree>
    <p:extLst>
      <p:ext uri="{BB962C8B-B14F-4D97-AF65-F5344CB8AC3E}">
        <p14:creationId xmlns:p14="http://schemas.microsoft.com/office/powerpoint/2010/main" val="124184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de-DE"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Drag picture to placeholder or click icon to add</a:t>
            </a:r>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fld id="{62E782CB-38B0-6B45-A943-6290A590A891}" type="slidenum">
              <a:rPr lang="en-GB"/>
              <a:pPr/>
              <a:t>‹#›</a:t>
            </a:fld>
            <a:endParaRPr lang="en-GB"/>
          </a:p>
        </p:txBody>
      </p:sp>
    </p:spTree>
    <p:extLst>
      <p:ext uri="{BB962C8B-B14F-4D97-AF65-F5344CB8AC3E}">
        <p14:creationId xmlns:p14="http://schemas.microsoft.com/office/powerpoint/2010/main" val="30912767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78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de-DE" smtClean="0"/>
              <a:t>Click to edit Master title style</a:t>
            </a:r>
            <a:endParaRPr lang="en-GB" dirty="0"/>
          </a:p>
        </p:txBody>
      </p:sp>
      <p:sp>
        <p:nvSpPr>
          <p:cNvPr id="1027" name="Rectangle 2"/>
          <p:cNvSpPr>
            <a:spLocks noGrp="1" noChangeArrowheads="1"/>
          </p:cNvSpPr>
          <p:nvPr>
            <p:ph type="body" idx="1"/>
          </p:nvPr>
        </p:nvSpPr>
        <p:spPr bwMode="auto">
          <a:xfrm>
            <a:off x="503238" y="1768475"/>
            <a:ext cx="9067800"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GB" dirty="0"/>
          </a:p>
        </p:txBody>
      </p:sp>
      <p:sp>
        <p:nvSpPr>
          <p:cNvPr id="2" name="Rectangle 3"/>
          <p:cNvSpPr>
            <a:spLocks noGrp="1" noChangeArrowheads="1"/>
          </p:cNvSpPr>
          <p:nvPr>
            <p:ph type="dt"/>
          </p:nvPr>
        </p:nvSpPr>
        <p:spPr bwMode="auto">
          <a:xfrm>
            <a:off x="503238" y="6886575"/>
            <a:ext cx="2343150" cy="5207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defRPr sz="1400">
                <a:solidFill>
                  <a:srgbClr val="000000"/>
                </a:solidFill>
                <a:latin typeface="Times New Roman" charset="0"/>
                <a:ea typeface="+mn-ea"/>
                <a:cs typeface="+mn-cs"/>
              </a:defRPr>
            </a:lvl1pPr>
          </a:lstStyle>
          <a:p>
            <a:pPr>
              <a:defRPr/>
            </a:pPr>
            <a:endParaRPr lang="en-US"/>
          </a:p>
        </p:txBody>
      </p:sp>
      <p:sp>
        <p:nvSpPr>
          <p:cNvPr id="1028" name="Rectangle 4"/>
          <p:cNvSpPr>
            <a:spLocks noGrp="1" noChangeArrowheads="1"/>
          </p:cNvSpPr>
          <p:nvPr>
            <p:ph type="ftr"/>
          </p:nvPr>
        </p:nvSpPr>
        <p:spPr bwMode="auto">
          <a:xfrm>
            <a:off x="3448050" y="6886575"/>
            <a:ext cx="3190875" cy="5207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defRPr sz="1400">
                <a:solidFill>
                  <a:srgbClr val="000000"/>
                </a:solidFill>
                <a:latin typeface="Times New Roman" charset="0"/>
                <a:ea typeface="+mn-ea"/>
                <a:cs typeface="+mn-cs"/>
              </a:defRPr>
            </a:lvl1pPr>
          </a:lstStyle>
          <a:p>
            <a:pPr>
              <a:defRPr/>
            </a:pPr>
            <a:endParaRPr lang="en-US"/>
          </a:p>
        </p:txBody>
      </p:sp>
      <p:sp>
        <p:nvSpPr>
          <p:cNvPr id="1029" name="Rectangle 5"/>
          <p:cNvSpPr>
            <a:spLocks noGrp="1" noChangeArrowheads="1"/>
          </p:cNvSpPr>
          <p:nvPr>
            <p:ph type="sldNum"/>
          </p:nvPr>
        </p:nvSpPr>
        <p:spPr bwMode="auto">
          <a:xfrm>
            <a:off x="7227888" y="6886575"/>
            <a:ext cx="2343150" cy="5207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defRPr sz="1400">
                <a:solidFill>
                  <a:srgbClr val="000000"/>
                </a:solidFill>
                <a:latin typeface="Times New Roman" charset="0"/>
              </a:defRPr>
            </a:lvl1pPr>
          </a:lstStyle>
          <a:p>
            <a:fld id="{12496BA1-4547-A048-8986-3D65B2FBB6F0}"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1" fontAlgn="base" hangingPunct="1">
        <a:lnSpc>
          <a:spcPct val="81000"/>
        </a:lnSpc>
        <a:spcBef>
          <a:spcPct val="0"/>
        </a:spcBef>
        <a:spcAft>
          <a:spcPct val="0"/>
        </a:spcAft>
        <a:buClr>
          <a:srgbClr val="000000"/>
        </a:buClr>
        <a:buSzPct val="45000"/>
        <a:buFont typeface="StarSymbol" charset="0"/>
        <a:defRPr sz="3600">
          <a:solidFill>
            <a:srgbClr val="595959"/>
          </a:solidFill>
          <a:latin typeface="Verdana"/>
          <a:ea typeface="ＭＳ Ｐゴシック" charset="0"/>
          <a:cs typeface="+mj-cs"/>
        </a:defRPr>
      </a:lvl1pPr>
      <a:lvl2pPr algn="ctr" defTabSz="449263" rtl="0" eaLnBrk="1" fontAlgn="base" hangingPunct="1">
        <a:lnSpc>
          <a:spcPct val="81000"/>
        </a:lnSpc>
        <a:spcBef>
          <a:spcPct val="0"/>
        </a:spcBef>
        <a:spcAft>
          <a:spcPct val="0"/>
        </a:spcAft>
        <a:buClr>
          <a:srgbClr val="000000"/>
        </a:buClr>
        <a:buSzPct val="45000"/>
        <a:buFont typeface="StarSymbol" charset="0"/>
        <a:defRPr sz="4400">
          <a:solidFill>
            <a:srgbClr val="000000"/>
          </a:solidFill>
          <a:latin typeface="Arial" pitchFamily="-108" charset="0"/>
          <a:ea typeface="ＭＳ Ｐゴシック" charset="0"/>
          <a:cs typeface="Lucida Sans Unicode" pitchFamily="-108" charset="-52"/>
        </a:defRPr>
      </a:lvl2pPr>
      <a:lvl3pPr algn="ctr" defTabSz="449263" rtl="0" eaLnBrk="1" fontAlgn="base" hangingPunct="1">
        <a:lnSpc>
          <a:spcPct val="81000"/>
        </a:lnSpc>
        <a:spcBef>
          <a:spcPct val="0"/>
        </a:spcBef>
        <a:spcAft>
          <a:spcPct val="0"/>
        </a:spcAft>
        <a:buClr>
          <a:srgbClr val="000000"/>
        </a:buClr>
        <a:buSzPct val="45000"/>
        <a:buFont typeface="StarSymbol" charset="0"/>
        <a:defRPr sz="4400">
          <a:solidFill>
            <a:srgbClr val="000000"/>
          </a:solidFill>
          <a:latin typeface="Arial" pitchFamily="-108" charset="0"/>
          <a:ea typeface="ＭＳ Ｐゴシック" charset="0"/>
          <a:cs typeface="Lucida Sans Unicode" pitchFamily="-108" charset="-52"/>
        </a:defRPr>
      </a:lvl3pPr>
      <a:lvl4pPr algn="ctr" defTabSz="449263" rtl="0" eaLnBrk="1" fontAlgn="base" hangingPunct="1">
        <a:lnSpc>
          <a:spcPct val="81000"/>
        </a:lnSpc>
        <a:spcBef>
          <a:spcPct val="0"/>
        </a:spcBef>
        <a:spcAft>
          <a:spcPct val="0"/>
        </a:spcAft>
        <a:buClr>
          <a:srgbClr val="000000"/>
        </a:buClr>
        <a:buSzPct val="45000"/>
        <a:buFont typeface="StarSymbol" charset="0"/>
        <a:defRPr sz="4400">
          <a:solidFill>
            <a:srgbClr val="000000"/>
          </a:solidFill>
          <a:latin typeface="Arial" pitchFamily="-108" charset="0"/>
          <a:ea typeface="ＭＳ Ｐゴシック" charset="0"/>
          <a:cs typeface="Lucida Sans Unicode" pitchFamily="-108" charset="-52"/>
        </a:defRPr>
      </a:lvl4pPr>
      <a:lvl5pPr algn="ctr" defTabSz="449263" rtl="0" eaLnBrk="1" fontAlgn="base" hangingPunct="1">
        <a:lnSpc>
          <a:spcPct val="81000"/>
        </a:lnSpc>
        <a:spcBef>
          <a:spcPct val="0"/>
        </a:spcBef>
        <a:spcAft>
          <a:spcPct val="0"/>
        </a:spcAft>
        <a:buClr>
          <a:srgbClr val="000000"/>
        </a:buClr>
        <a:buSzPct val="45000"/>
        <a:buFont typeface="StarSymbol" charset="0"/>
        <a:defRPr sz="4400">
          <a:solidFill>
            <a:srgbClr val="000000"/>
          </a:solidFill>
          <a:latin typeface="Arial" pitchFamily="-108" charset="0"/>
          <a:ea typeface="ＭＳ Ｐゴシック" charset="0"/>
          <a:cs typeface="Lucida Sans Unicode" pitchFamily="-108" charset="-52"/>
        </a:defRPr>
      </a:lvl5pPr>
      <a:lvl6pPr marL="457200" algn="l" defTabSz="449263" rtl="0" eaLnBrk="1" fontAlgn="base" hangingPunct="1">
        <a:spcBef>
          <a:spcPct val="0"/>
        </a:spcBef>
        <a:spcAft>
          <a:spcPct val="0"/>
        </a:spcAft>
        <a:buClr>
          <a:srgbClr val="000000"/>
        </a:buClr>
        <a:buSzPct val="45000"/>
        <a:buFont typeface="StarSymbol" charset="0"/>
        <a:defRPr sz="4400">
          <a:solidFill>
            <a:srgbClr val="000000"/>
          </a:solidFill>
          <a:latin typeface="Times New Roman" pitchFamily="-106" charset="0"/>
          <a:ea typeface="ＭＳ Ｐゴシック" pitchFamily="-106" charset="-128"/>
        </a:defRPr>
      </a:lvl6pPr>
      <a:lvl7pPr marL="914400" algn="l" defTabSz="449263" rtl="0" eaLnBrk="1" fontAlgn="base" hangingPunct="1">
        <a:spcBef>
          <a:spcPct val="0"/>
        </a:spcBef>
        <a:spcAft>
          <a:spcPct val="0"/>
        </a:spcAft>
        <a:buClr>
          <a:srgbClr val="000000"/>
        </a:buClr>
        <a:buSzPct val="45000"/>
        <a:buFont typeface="StarSymbol" charset="0"/>
        <a:defRPr sz="4400">
          <a:solidFill>
            <a:srgbClr val="000000"/>
          </a:solidFill>
          <a:latin typeface="Times New Roman" pitchFamily="-106" charset="0"/>
          <a:ea typeface="ＭＳ Ｐゴシック" pitchFamily="-106" charset="-128"/>
        </a:defRPr>
      </a:lvl7pPr>
      <a:lvl8pPr marL="1371600" algn="l" defTabSz="449263" rtl="0" eaLnBrk="1" fontAlgn="base" hangingPunct="1">
        <a:spcBef>
          <a:spcPct val="0"/>
        </a:spcBef>
        <a:spcAft>
          <a:spcPct val="0"/>
        </a:spcAft>
        <a:buClr>
          <a:srgbClr val="000000"/>
        </a:buClr>
        <a:buSzPct val="45000"/>
        <a:buFont typeface="StarSymbol" charset="0"/>
        <a:defRPr sz="4400">
          <a:solidFill>
            <a:srgbClr val="000000"/>
          </a:solidFill>
          <a:latin typeface="Times New Roman" pitchFamily="-106" charset="0"/>
          <a:ea typeface="ＭＳ Ｐゴシック" pitchFamily="-106" charset="-128"/>
        </a:defRPr>
      </a:lvl8pPr>
      <a:lvl9pPr marL="1828800" algn="l" defTabSz="449263" rtl="0" eaLnBrk="1" fontAlgn="base" hangingPunct="1">
        <a:spcBef>
          <a:spcPct val="0"/>
        </a:spcBef>
        <a:spcAft>
          <a:spcPct val="0"/>
        </a:spcAft>
        <a:buClr>
          <a:srgbClr val="000000"/>
        </a:buClr>
        <a:buSzPct val="45000"/>
        <a:buFont typeface="StarSymbol" charset="0"/>
        <a:defRPr sz="4400">
          <a:solidFill>
            <a:srgbClr val="000000"/>
          </a:solidFill>
          <a:latin typeface="Times New Roman" pitchFamily="-106" charset="0"/>
          <a:ea typeface="ＭＳ Ｐゴシック" pitchFamily="-106" charset="-128"/>
        </a:defRPr>
      </a:lvl9pPr>
    </p:titleStyle>
    <p:bodyStyle>
      <a:lvl1pPr marL="428625" indent="-323850" algn="l" defTabSz="449263" rtl="0" eaLnBrk="1" fontAlgn="base" hangingPunct="1">
        <a:lnSpc>
          <a:spcPct val="81000"/>
        </a:lnSpc>
        <a:spcBef>
          <a:spcPct val="0"/>
        </a:spcBef>
        <a:spcAft>
          <a:spcPts val="1425"/>
        </a:spcAft>
        <a:buClr>
          <a:srgbClr val="595959"/>
        </a:buClr>
        <a:buSzPct val="45000"/>
        <a:buFont typeface="StarSymbol" charset="0"/>
        <a:buChar char="●"/>
        <a:defRPr sz="2400" baseline="0">
          <a:solidFill>
            <a:srgbClr val="595959"/>
          </a:solidFill>
          <a:latin typeface="Verdana"/>
          <a:ea typeface="ＭＳ Ｐゴシック" charset="0"/>
          <a:cs typeface="+mn-cs"/>
        </a:defRPr>
      </a:lvl1pPr>
      <a:lvl2pPr marL="860425" indent="-285750" algn="l" defTabSz="449263" rtl="0" eaLnBrk="1" fontAlgn="base" hangingPunct="1">
        <a:lnSpc>
          <a:spcPct val="81000"/>
        </a:lnSpc>
        <a:spcBef>
          <a:spcPct val="0"/>
        </a:spcBef>
        <a:spcAft>
          <a:spcPts val="1138"/>
        </a:spcAft>
        <a:buClr>
          <a:srgbClr val="595959"/>
        </a:buClr>
        <a:buSzPct val="75000"/>
        <a:buFont typeface="StarSymbol" charset="0"/>
        <a:buChar char="–"/>
        <a:defRPr sz="2400" baseline="0">
          <a:solidFill>
            <a:srgbClr val="595959"/>
          </a:solidFill>
          <a:latin typeface="Verdana"/>
          <a:ea typeface="+mn-ea"/>
          <a:cs typeface="+mn-cs"/>
        </a:defRPr>
      </a:lvl2pPr>
      <a:lvl3pPr marL="1292225" indent="-214313" algn="l" defTabSz="449263" rtl="0" eaLnBrk="1" fontAlgn="base" hangingPunct="1">
        <a:lnSpc>
          <a:spcPct val="81000"/>
        </a:lnSpc>
        <a:spcBef>
          <a:spcPct val="0"/>
        </a:spcBef>
        <a:spcAft>
          <a:spcPts val="850"/>
        </a:spcAft>
        <a:buClr>
          <a:srgbClr val="595959"/>
        </a:buClr>
        <a:buSzPct val="45000"/>
        <a:buFont typeface="StarSymbol" charset="0"/>
        <a:buChar char="●"/>
        <a:defRPr sz="2400" baseline="0">
          <a:solidFill>
            <a:srgbClr val="595959"/>
          </a:solidFill>
          <a:latin typeface="Verdana"/>
          <a:ea typeface="+mn-ea"/>
          <a:cs typeface="+mn-cs"/>
        </a:defRPr>
      </a:lvl3pPr>
      <a:lvl4pPr marL="1724025" indent="-212725" algn="l" defTabSz="449263" rtl="0" eaLnBrk="1" fontAlgn="base" hangingPunct="1">
        <a:lnSpc>
          <a:spcPct val="81000"/>
        </a:lnSpc>
        <a:spcBef>
          <a:spcPct val="0"/>
        </a:spcBef>
        <a:spcAft>
          <a:spcPts val="575"/>
        </a:spcAft>
        <a:buClr>
          <a:srgbClr val="595959"/>
        </a:buClr>
        <a:buSzPct val="75000"/>
        <a:buFont typeface="StarSymbol" charset="0"/>
        <a:buChar char="–"/>
        <a:defRPr sz="2400" baseline="0">
          <a:solidFill>
            <a:srgbClr val="595959"/>
          </a:solidFill>
          <a:latin typeface="Verdana"/>
          <a:ea typeface="+mn-ea"/>
          <a:cs typeface="+mn-cs"/>
        </a:defRPr>
      </a:lvl4pPr>
      <a:lvl5pPr marL="2155825" indent="-214313" algn="l" defTabSz="449263" rtl="0" eaLnBrk="1" fontAlgn="base" hangingPunct="1">
        <a:lnSpc>
          <a:spcPct val="81000"/>
        </a:lnSpc>
        <a:spcBef>
          <a:spcPct val="0"/>
        </a:spcBef>
        <a:spcAft>
          <a:spcPts val="288"/>
        </a:spcAft>
        <a:buClr>
          <a:srgbClr val="595959"/>
        </a:buClr>
        <a:buSzPct val="45000"/>
        <a:buFont typeface="StarSymbol" charset="0"/>
        <a:buChar char="●"/>
        <a:defRPr sz="2400" baseline="0">
          <a:solidFill>
            <a:srgbClr val="595959"/>
          </a:solidFill>
          <a:latin typeface="Verdana"/>
          <a:ea typeface="+mn-ea"/>
          <a:cs typeface="+mn-cs"/>
        </a:defRPr>
      </a:lvl5pPr>
      <a:lvl6pPr marL="2613025" indent="-214313" algn="l" defTabSz="449263" rtl="0" eaLnBrk="1" fontAlgn="base" hangingPunct="1">
        <a:lnSpc>
          <a:spcPct val="81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6pPr>
      <a:lvl7pPr marL="3070225" indent="-214313" algn="l" defTabSz="449263" rtl="0" eaLnBrk="1" fontAlgn="base" hangingPunct="1">
        <a:lnSpc>
          <a:spcPct val="81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7pPr>
      <a:lvl8pPr marL="3527425" indent="-214313" algn="l" defTabSz="449263" rtl="0" eaLnBrk="1" fontAlgn="base" hangingPunct="1">
        <a:lnSpc>
          <a:spcPct val="81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8pPr>
      <a:lvl9pPr marL="3984625" indent="-214313" algn="l" defTabSz="449263" rtl="0" eaLnBrk="1" fontAlgn="base" hangingPunct="1">
        <a:lnSpc>
          <a:spcPct val="81000"/>
        </a:lnSpc>
        <a:spcBef>
          <a:spcPct val="0"/>
        </a:spcBef>
        <a:spcAft>
          <a:spcPts val="288"/>
        </a:spcAft>
        <a:buClr>
          <a:srgbClr val="000000"/>
        </a:buClr>
        <a:buSzPct val="45000"/>
        <a:buFont typeface="StarSymbol" charset="0"/>
        <a:buChar char="●"/>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ict4ial.e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image" Target="../media/image3.jpg"/><Relationship Id="rId12" Type="http://schemas.openxmlformats.org/officeDocument/2006/relationships/image" Target="../media/image4.jpg"/><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hyperlink" Target="http://www.ict4ial.eu/" TargetMode="External"/><Relationship Id="rId4" Type="http://schemas.openxmlformats.org/officeDocument/2006/relationships/hyperlink" Target="mailto:marcella@european-agency.org" TargetMode="External"/><Relationship Id="rId5" Type="http://schemas.openxmlformats.org/officeDocument/2006/relationships/hyperlink" Target="http://www.european-agency.org" TargetMode="External"/><Relationship Id="rId6" Type="http://schemas.openxmlformats.org/officeDocument/2006/relationships/hyperlink" Target="http://www.daisy.org" TargetMode="External"/><Relationship Id="rId7" Type="http://schemas.openxmlformats.org/officeDocument/2006/relationships/hyperlink" Target="http://www.eun.org" TargetMode="External"/><Relationship Id="rId8" Type="http://schemas.openxmlformats.org/officeDocument/2006/relationships/hyperlink" Target="http://www.g3ict.com" TargetMode="External"/><Relationship Id="rId9" Type="http://schemas.openxmlformats.org/officeDocument/2006/relationships/hyperlink" Target="http://www.iau-aiu.net" TargetMode="External"/><Relationship Id="rId10" Type="http://schemas.openxmlformats.org/officeDocument/2006/relationships/hyperlink" Target="http://www.unesco.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un.org/disabilities/convention/conventionful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ICT for Information Accessibility in Learning project logo" title="ICT4IAL logo"/>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03363" y="611485"/>
            <a:ext cx="719455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a:spLocks noGrp="1"/>
          </p:cNvSpPr>
          <p:nvPr>
            <p:ph type="title"/>
          </p:nvPr>
        </p:nvSpPr>
        <p:spPr>
          <a:xfrm>
            <a:off x="503238" y="4931965"/>
            <a:ext cx="9067800" cy="2160240"/>
          </a:xfrm>
        </p:spPr>
        <p:txBody>
          <a:bodyPr/>
          <a:lstStyle/>
          <a:p>
            <a:pPr>
              <a:lnSpc>
                <a:spcPct val="110000"/>
              </a:lnSpc>
            </a:pPr>
            <a:r>
              <a:rPr lang="en-US" sz="3600" dirty="0" smtClean="0">
                <a:solidFill>
                  <a:srgbClr val="595959"/>
                </a:solidFill>
                <a:latin typeface="Verdana"/>
                <a:cs typeface="Verdana"/>
              </a:rPr>
              <a:t>Guidelines for Accessible Information</a:t>
            </a:r>
            <a:br>
              <a:rPr lang="en-US" sz="3600" dirty="0" smtClean="0">
                <a:solidFill>
                  <a:srgbClr val="595959"/>
                </a:solidFill>
                <a:latin typeface="Verdana"/>
                <a:cs typeface="Verdana"/>
              </a:rPr>
            </a:br>
            <a:r>
              <a:rPr lang="en-US" dirty="0" smtClean="0">
                <a:cs typeface="Verdana"/>
              </a:rPr>
              <a:t>Marcella Turner-</a:t>
            </a:r>
            <a:r>
              <a:rPr lang="en-US" dirty="0" err="1" smtClean="0">
                <a:cs typeface="Verdana"/>
              </a:rPr>
              <a:t>Cmuchal</a:t>
            </a:r>
            <a:endParaRPr lang="en-US" sz="3600" dirty="0">
              <a:solidFill>
                <a:srgbClr val="595959"/>
              </a:solidFill>
              <a:latin typeface="Verdana"/>
              <a:cs typeface="Verdana"/>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as open educational resource</a:t>
            </a:r>
            <a:endParaRPr lang="en-US" dirty="0"/>
          </a:p>
        </p:txBody>
      </p:sp>
      <p:sp>
        <p:nvSpPr>
          <p:cNvPr id="3" name="Content Placeholder 2"/>
          <p:cNvSpPr>
            <a:spLocks noGrp="1"/>
          </p:cNvSpPr>
          <p:nvPr>
            <p:ph idx="1"/>
          </p:nvPr>
        </p:nvSpPr>
        <p:spPr/>
        <p:txBody>
          <a:bodyPr/>
          <a:lstStyle/>
          <a:p>
            <a:pPr marL="104775" indent="0" algn="ctr">
              <a:buNone/>
            </a:pPr>
            <a:endParaRPr lang="en-US" sz="3600" dirty="0" smtClean="0">
              <a:hlinkClick r:id="rId3"/>
            </a:endParaRPr>
          </a:p>
          <a:p>
            <a:pPr marL="104775" indent="0" algn="ctr">
              <a:buNone/>
            </a:pPr>
            <a:endParaRPr lang="en-US" sz="3600" dirty="0">
              <a:hlinkClick r:id="rId3"/>
            </a:endParaRPr>
          </a:p>
          <a:p>
            <a:pPr marL="104775" indent="0" algn="ctr">
              <a:buNone/>
            </a:pPr>
            <a:r>
              <a:rPr lang="en-US" sz="3600" dirty="0" smtClean="0">
                <a:hlinkClick r:id="rId3"/>
              </a:rPr>
              <a:t>www.ict4ial.eu</a:t>
            </a:r>
            <a:r>
              <a:rPr lang="en-US" sz="3600" dirty="0" smtClean="0"/>
              <a:t> </a:t>
            </a:r>
            <a:endParaRPr lang="en-US" sz="3600" dirty="0"/>
          </a:p>
        </p:txBody>
      </p:sp>
    </p:spTree>
    <p:extLst>
      <p:ext uri="{BB962C8B-B14F-4D97-AF65-F5344CB8AC3E}">
        <p14:creationId xmlns:p14="http://schemas.microsoft.com/office/powerpoint/2010/main" val="1175483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involved!</a:t>
            </a:r>
            <a:endParaRPr lang="en-US" dirty="0"/>
          </a:p>
        </p:txBody>
      </p:sp>
      <p:sp>
        <p:nvSpPr>
          <p:cNvPr id="3" name="Content Placeholder 2"/>
          <p:cNvSpPr>
            <a:spLocks noGrp="1"/>
          </p:cNvSpPr>
          <p:nvPr>
            <p:ph idx="1"/>
          </p:nvPr>
        </p:nvSpPr>
        <p:spPr/>
        <p:txBody>
          <a:bodyPr/>
          <a:lstStyle/>
          <a:p>
            <a:pPr marL="104775" indent="0">
              <a:buNone/>
            </a:pPr>
            <a:endParaRPr lang="en-US" dirty="0" smtClean="0"/>
          </a:p>
          <a:p>
            <a:r>
              <a:rPr lang="en-US" dirty="0" smtClean="0"/>
              <a:t>Register on the ICT4IAL website</a:t>
            </a:r>
            <a:endParaRPr lang="en-US" dirty="0"/>
          </a:p>
          <a:p>
            <a:r>
              <a:rPr lang="en-US" dirty="0" smtClean="0"/>
              <a:t>Add comments </a:t>
            </a:r>
            <a:r>
              <a:rPr lang="en-US" dirty="0"/>
              <a:t>on the Guidelines for Accessible </a:t>
            </a:r>
            <a:r>
              <a:rPr lang="en-US" dirty="0" smtClean="0"/>
              <a:t>Information</a:t>
            </a:r>
          </a:p>
          <a:p>
            <a:r>
              <a:rPr lang="en-US" dirty="0" smtClean="0"/>
              <a:t>Share resources and experiences via the website or email</a:t>
            </a:r>
            <a:endParaRPr lang="en-US" dirty="0"/>
          </a:p>
        </p:txBody>
      </p:sp>
    </p:spTree>
    <p:extLst>
      <p:ext uri="{BB962C8B-B14F-4D97-AF65-F5344CB8AC3E}">
        <p14:creationId xmlns:p14="http://schemas.microsoft.com/office/powerpoint/2010/main" val="4206004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IE" dirty="0" smtClean="0"/>
              <a:t>Contact Us</a:t>
            </a:r>
            <a:endParaRPr lang="en-IE" dirty="0"/>
          </a:p>
        </p:txBody>
      </p:sp>
      <p:sp>
        <p:nvSpPr>
          <p:cNvPr id="3" name="Content Placeholder 2"/>
          <p:cNvSpPr>
            <a:spLocks noGrp="1"/>
          </p:cNvSpPr>
          <p:nvPr>
            <p:ph idx="4294967295"/>
          </p:nvPr>
        </p:nvSpPr>
        <p:spPr>
          <a:xfrm>
            <a:off x="503808" y="1187549"/>
            <a:ext cx="9067800" cy="5099044"/>
          </a:xfrm>
        </p:spPr>
        <p:txBody>
          <a:bodyPr>
            <a:normAutofit fontScale="92500" lnSpcReduction="10000"/>
          </a:bodyPr>
          <a:lstStyle/>
          <a:p>
            <a:pPr marL="104775" indent="0">
              <a:buNone/>
            </a:pPr>
            <a:r>
              <a:rPr lang="en-US" sz="1600" dirty="0" smtClean="0">
                <a:hlinkClick r:id="rId3"/>
              </a:rPr>
              <a:t>www.ict4ial.eu</a:t>
            </a:r>
            <a:endParaRPr lang="en-US" sz="1600" dirty="0" smtClean="0"/>
          </a:p>
          <a:p>
            <a:pPr marL="104775" indent="0">
              <a:buNone/>
            </a:pPr>
            <a:endParaRPr lang="en-US" dirty="0" smtClean="0"/>
          </a:p>
          <a:p>
            <a:pPr marL="104775" indent="0">
              <a:lnSpc>
                <a:spcPct val="100000"/>
              </a:lnSpc>
              <a:buNone/>
            </a:pPr>
            <a:r>
              <a:rPr lang="en-US" dirty="0" smtClean="0"/>
              <a:t/>
            </a:r>
            <a:br>
              <a:rPr lang="en-US" dirty="0" smtClean="0"/>
            </a:br>
            <a:r>
              <a:rPr lang="en-US" sz="1400" dirty="0"/>
              <a:t>This </a:t>
            </a:r>
            <a:r>
              <a:rPr lang="en-US" sz="1400" dirty="0" smtClean="0"/>
              <a:t>project </a:t>
            </a:r>
            <a:r>
              <a:rPr lang="en-US" sz="1400" dirty="0"/>
              <a:t>has been funded with support from the European </a:t>
            </a:r>
            <a:r>
              <a:rPr lang="en-US" sz="1400" dirty="0" smtClean="0"/>
              <a:t>Union. This presentation </a:t>
            </a:r>
            <a:r>
              <a:rPr lang="en-US" sz="1400" dirty="0"/>
              <a:t>reflects the views only of the author, and the </a:t>
            </a:r>
            <a:r>
              <a:rPr lang="en-US" sz="1400" dirty="0" smtClean="0"/>
              <a:t>European Commission </a:t>
            </a:r>
            <a:r>
              <a:rPr lang="en-US" sz="1400" dirty="0"/>
              <a:t>cannot be held responsible for any use which may be made of the information contained therein</a:t>
            </a:r>
            <a:r>
              <a:rPr lang="en-US" sz="1400" dirty="0" smtClean="0"/>
              <a:t>.</a:t>
            </a:r>
          </a:p>
          <a:p>
            <a:pPr marL="104775" indent="0">
              <a:lnSpc>
                <a:spcPct val="100000"/>
              </a:lnSpc>
              <a:buNone/>
            </a:pPr>
            <a:r>
              <a:rPr lang="en-US" sz="1400" dirty="0" smtClean="0"/>
              <a:t>Presenter: </a:t>
            </a:r>
            <a:r>
              <a:rPr lang="en-US" sz="1400" dirty="0" smtClean="0">
                <a:hlinkClick r:id="rId4"/>
              </a:rPr>
              <a:t>marcella@european-agency.org</a:t>
            </a:r>
            <a:r>
              <a:rPr lang="en-US" sz="1400" dirty="0" smtClean="0"/>
              <a:t> </a:t>
            </a:r>
          </a:p>
          <a:p>
            <a:pPr marL="104775" indent="0">
              <a:lnSpc>
                <a:spcPct val="100000"/>
              </a:lnSpc>
              <a:buNone/>
            </a:pPr>
            <a:r>
              <a:rPr lang="en-US" sz="1600" dirty="0" smtClean="0">
                <a:hlinkClick r:id="rId5"/>
              </a:rPr>
              <a:t>European Agency for Special Needs and Inclusive Education</a:t>
            </a:r>
            <a:br>
              <a:rPr lang="en-US" sz="1600" dirty="0" smtClean="0">
                <a:hlinkClick r:id="rId5"/>
              </a:rPr>
            </a:br>
            <a:endParaRPr lang="en-US" sz="1600" dirty="0" smtClean="0"/>
          </a:p>
          <a:p>
            <a:pPr marL="104775" indent="0">
              <a:buNone/>
            </a:pPr>
            <a:r>
              <a:rPr lang="en-US" sz="1600" dirty="0" smtClean="0">
                <a:hlinkClick r:id="rId6"/>
              </a:rPr>
              <a:t>DAISY Consortium</a:t>
            </a:r>
            <a:r>
              <a:rPr lang="en-US" sz="1600" dirty="0" smtClean="0"/>
              <a:t/>
            </a:r>
            <a:br>
              <a:rPr lang="en-US" sz="1600" dirty="0" smtClean="0"/>
            </a:br>
            <a:endParaRPr lang="en-US" sz="1600" dirty="0" smtClean="0"/>
          </a:p>
          <a:p>
            <a:pPr marL="104775" indent="0">
              <a:buNone/>
            </a:pPr>
            <a:r>
              <a:rPr lang="en-US" sz="1600" dirty="0" smtClean="0">
                <a:hlinkClick r:id="rId7"/>
              </a:rPr>
              <a:t>European </a:t>
            </a:r>
            <a:r>
              <a:rPr lang="en-US" sz="1600" dirty="0" err="1" smtClean="0">
                <a:hlinkClick r:id="rId7"/>
              </a:rPr>
              <a:t>Schoolnet</a:t>
            </a:r>
            <a:r>
              <a:rPr lang="en-US" sz="1600" dirty="0" smtClean="0">
                <a:hlinkClick r:id="rId7"/>
              </a:rPr>
              <a:t/>
            </a:r>
            <a:br>
              <a:rPr lang="en-US" sz="1600" dirty="0" smtClean="0">
                <a:hlinkClick r:id="rId7"/>
              </a:rPr>
            </a:br>
            <a:endParaRPr lang="en-US" sz="1600" dirty="0" smtClean="0"/>
          </a:p>
          <a:p>
            <a:pPr marL="104775" indent="0">
              <a:buNone/>
            </a:pPr>
            <a:r>
              <a:rPr lang="en-US" sz="1600" dirty="0" smtClean="0">
                <a:hlinkClick r:id="rId8"/>
              </a:rPr>
              <a:t>Global Initiative of Inclusive ICTs</a:t>
            </a:r>
            <a:r>
              <a:rPr lang="en-US" sz="1600" dirty="0" smtClean="0"/>
              <a:t/>
            </a:r>
            <a:br>
              <a:rPr lang="en-US" sz="1600" dirty="0" smtClean="0"/>
            </a:br>
            <a:endParaRPr lang="en-US" sz="1600" dirty="0" smtClean="0"/>
          </a:p>
          <a:p>
            <a:pPr marL="104775" indent="0">
              <a:buNone/>
            </a:pPr>
            <a:r>
              <a:rPr lang="en-US" sz="1600" dirty="0" smtClean="0">
                <a:hlinkClick r:id="rId9"/>
              </a:rPr>
              <a:t>International Association of Universities</a:t>
            </a:r>
            <a:br>
              <a:rPr lang="en-US" sz="1600" dirty="0" smtClean="0">
                <a:hlinkClick r:id="rId9"/>
              </a:rPr>
            </a:br>
            <a:endParaRPr lang="en-US" sz="1600" dirty="0" smtClean="0"/>
          </a:p>
          <a:p>
            <a:pPr marL="104775" indent="0">
              <a:buNone/>
            </a:pPr>
            <a:r>
              <a:rPr lang="en-US" sz="1600" dirty="0" smtClean="0">
                <a:hlinkClick r:id="rId10"/>
              </a:rPr>
              <a:t>United Nations Educational, Scientific and Cultural Organization</a:t>
            </a:r>
            <a:r>
              <a:rPr lang="en-US" sz="1600" dirty="0" smtClean="0"/>
              <a:t/>
            </a:r>
            <a:br>
              <a:rPr lang="en-US" sz="1600" dirty="0" smtClean="0"/>
            </a:br>
            <a:endParaRPr lang="en-US" sz="1600" dirty="0" smtClean="0"/>
          </a:p>
        </p:txBody>
      </p:sp>
      <p:pic>
        <p:nvPicPr>
          <p:cNvPr id="7" name="Picture 6" descr="Decorative dividing line" title="Decorative dividing line"/>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339784" y="6084093"/>
            <a:ext cx="5401056" cy="188976"/>
          </a:xfrm>
          <a:prstGeom prst="rect">
            <a:avLst/>
          </a:prstGeom>
        </p:spPr>
      </p:pic>
      <p:pic>
        <p:nvPicPr>
          <p:cNvPr id="2" name="Picture 1" descr="European Union flag logo" title="European Union"/>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75816" y="1475581"/>
            <a:ext cx="1080120" cy="718645"/>
          </a:xfrm>
          <a:prstGeom prst="rect">
            <a:avLst/>
          </a:prstGeom>
        </p:spPr>
      </p:pic>
    </p:spTree>
    <p:extLst>
      <p:ext uri="{BB962C8B-B14F-4D97-AF65-F5344CB8AC3E}">
        <p14:creationId xmlns:p14="http://schemas.microsoft.com/office/powerpoint/2010/main" val="22361074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accessible information?</a:t>
            </a:r>
            <a:endParaRPr lang="en-US" dirty="0"/>
          </a:p>
        </p:txBody>
      </p:sp>
      <p:sp>
        <p:nvSpPr>
          <p:cNvPr id="4" name="Content Placeholder 3"/>
          <p:cNvSpPr>
            <a:spLocks noGrp="1"/>
          </p:cNvSpPr>
          <p:nvPr>
            <p:ph idx="1"/>
          </p:nvPr>
        </p:nvSpPr>
        <p:spPr/>
        <p:txBody>
          <a:bodyPr/>
          <a:lstStyle/>
          <a:p>
            <a:r>
              <a:rPr lang="en-GB" dirty="0"/>
              <a:t>Accessible information is understood as information provided in formats that allow every user and learner to access content ‘on an equal basis with others’ (</a:t>
            </a:r>
            <a:r>
              <a:rPr lang="en-GB" dirty="0">
                <a:hlinkClick r:id="rId3"/>
              </a:rPr>
              <a:t>UNCRPD</a:t>
            </a:r>
            <a:r>
              <a:rPr lang="en-GB" dirty="0"/>
              <a:t>). </a:t>
            </a:r>
            <a:endParaRPr lang="en-GB" dirty="0" smtClean="0"/>
          </a:p>
          <a:p>
            <a:r>
              <a:rPr lang="en-GB" dirty="0" smtClean="0"/>
              <a:t>Accessible </a:t>
            </a:r>
            <a:r>
              <a:rPr lang="en-GB" dirty="0"/>
              <a:t>information is ideally information that:</a:t>
            </a:r>
          </a:p>
          <a:p>
            <a:pPr lvl="1"/>
            <a:r>
              <a:rPr lang="en-GB" dirty="0"/>
              <a:t>allows all users and learners to easily orientate themselves within the content; and</a:t>
            </a:r>
          </a:p>
          <a:p>
            <a:pPr lvl="1"/>
            <a:r>
              <a:rPr lang="en-GB" dirty="0"/>
              <a:t>can be effectively perceived and understood by different perception channels, such as using eyes and/or ears and/or fingers.</a:t>
            </a:r>
          </a:p>
          <a:p>
            <a:endParaRPr lang="en-US" dirty="0"/>
          </a:p>
        </p:txBody>
      </p:sp>
    </p:spTree>
    <p:extLst>
      <p:ext uri="{BB962C8B-B14F-4D97-AF65-F5344CB8AC3E}">
        <p14:creationId xmlns:p14="http://schemas.microsoft.com/office/powerpoint/2010/main" val="2830185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3600" dirty="0" smtClean="0">
                <a:solidFill>
                  <a:srgbClr val="595959"/>
                </a:solidFill>
                <a:latin typeface="Verdana"/>
                <a:cs typeface="Verdana"/>
              </a:rPr>
              <a:t>Why is accessibility of information important?</a:t>
            </a:r>
            <a:endParaRPr lang="en-US" sz="3600" dirty="0">
              <a:solidFill>
                <a:srgbClr val="595959"/>
              </a:solidFill>
              <a:latin typeface="Verdana"/>
              <a:cs typeface="Verdana"/>
            </a:endParaRPr>
          </a:p>
        </p:txBody>
      </p:sp>
      <p:sp>
        <p:nvSpPr>
          <p:cNvPr id="17411" name="Content Placeholder 2"/>
          <p:cNvSpPr>
            <a:spLocks noGrp="1"/>
          </p:cNvSpPr>
          <p:nvPr>
            <p:ph idx="1"/>
          </p:nvPr>
        </p:nvSpPr>
        <p:spPr/>
        <p:txBody>
          <a:bodyPr/>
          <a:lstStyle/>
          <a:p>
            <a:pPr marL="104775" indent="0">
              <a:buNone/>
            </a:pPr>
            <a:r>
              <a:rPr lang="en-GB" dirty="0"/>
              <a:t>All educational organisations have a duty to make their information accessible for everyone. The UN Convention on the Rights of Persons with Disabilities </a:t>
            </a:r>
            <a:r>
              <a:rPr lang="en-GB" dirty="0" smtClean="0"/>
              <a:t>is </a:t>
            </a:r>
            <a:r>
              <a:rPr lang="en-GB" dirty="0"/>
              <a:t>a key driving force for change in the area. The Convention emphasises:</a:t>
            </a:r>
          </a:p>
          <a:p>
            <a:r>
              <a:rPr lang="en-GB" dirty="0" smtClean="0"/>
              <a:t>the </a:t>
            </a:r>
            <a:r>
              <a:rPr lang="en-GB" dirty="0"/>
              <a:t>obligation to ‘provide accessible information to persons with disabilities’ (Art.4);</a:t>
            </a:r>
          </a:p>
          <a:p>
            <a:r>
              <a:rPr lang="en-GB" dirty="0" smtClean="0"/>
              <a:t>the </a:t>
            </a:r>
            <a:r>
              <a:rPr lang="en-GB" dirty="0"/>
              <a:t>need for ‘the design, development, production and distribution of accessible ICT’ (Art.9);</a:t>
            </a:r>
          </a:p>
          <a:p>
            <a:r>
              <a:rPr lang="en-GB" dirty="0" smtClean="0"/>
              <a:t>the </a:t>
            </a:r>
            <a:r>
              <a:rPr lang="en-GB" dirty="0"/>
              <a:t>right to education ‘without discrimination and on the basis of equal opportunity’ for persons with disabilities (Art.24). </a:t>
            </a:r>
          </a:p>
          <a:p>
            <a:pPr>
              <a:buClr>
                <a:srgbClr val="595959"/>
              </a:buClr>
              <a:buSzPct val="80000"/>
              <a:buFont typeface="Arial"/>
              <a:buChar char="•"/>
            </a:pPr>
            <a:endParaRPr lang="en-US" sz="2400" dirty="0">
              <a:solidFill>
                <a:schemeClr val="tx2">
                  <a:lumMod val="50000"/>
                </a:schemeClr>
              </a:solidFill>
              <a:latin typeface="Verdana"/>
              <a:cs typeface="Lucida Sans Unicode" charset="0"/>
            </a:endParaRPr>
          </a:p>
          <a:p>
            <a:pPr>
              <a:buClr>
                <a:srgbClr val="595959"/>
              </a:buClr>
              <a:buSzPct val="80000"/>
              <a:buFont typeface="Arial"/>
              <a:buChar char="•"/>
            </a:pPr>
            <a:endParaRPr lang="en-US" sz="2400" dirty="0" err="1" smtClean="0">
              <a:solidFill>
                <a:schemeClr val="tx2">
                  <a:lumMod val="50000"/>
                </a:schemeClr>
              </a:solidFill>
              <a:latin typeface="Verdana"/>
              <a:cs typeface="Lucida Sans Unicode"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3600" dirty="0" smtClean="0">
                <a:solidFill>
                  <a:srgbClr val="595959"/>
                </a:solidFill>
                <a:latin typeface="Verdana"/>
                <a:cs typeface="Verdana"/>
              </a:rPr>
              <a:t>Why is accessibility of information important?</a:t>
            </a:r>
            <a:endParaRPr lang="en-US" sz="3600" dirty="0">
              <a:solidFill>
                <a:srgbClr val="595959"/>
              </a:solidFill>
              <a:latin typeface="Verdana"/>
              <a:cs typeface="Verdana"/>
            </a:endParaRPr>
          </a:p>
        </p:txBody>
      </p:sp>
      <p:sp>
        <p:nvSpPr>
          <p:cNvPr id="17411" name="Content Placeholder 2"/>
          <p:cNvSpPr>
            <a:spLocks noGrp="1"/>
          </p:cNvSpPr>
          <p:nvPr>
            <p:ph idx="1"/>
          </p:nvPr>
        </p:nvSpPr>
        <p:spPr/>
        <p:txBody>
          <a:bodyPr/>
          <a:lstStyle/>
          <a:p>
            <a:r>
              <a:rPr lang="en-GB" dirty="0" smtClean="0"/>
              <a:t>Everyone or every organisation or institution, which  provides information for </a:t>
            </a:r>
            <a:r>
              <a:rPr lang="en-GB" dirty="0"/>
              <a:t>education </a:t>
            </a:r>
            <a:r>
              <a:rPr lang="en-GB" dirty="0" smtClean="0"/>
              <a:t>must consider these </a:t>
            </a:r>
            <a:r>
              <a:rPr lang="en-GB" dirty="0"/>
              <a:t>issues in differing ways within </a:t>
            </a:r>
            <a:r>
              <a:rPr lang="en-GB" dirty="0" smtClean="0"/>
              <a:t>their work</a:t>
            </a:r>
            <a:r>
              <a:rPr lang="en-GB" dirty="0"/>
              <a:t>. </a:t>
            </a:r>
            <a:endParaRPr lang="en-GB" dirty="0" smtClean="0"/>
          </a:p>
          <a:p>
            <a:r>
              <a:rPr lang="en-GB" dirty="0" smtClean="0"/>
              <a:t>The ability </a:t>
            </a:r>
            <a:r>
              <a:rPr lang="en-GB" dirty="0"/>
              <a:t>to access relevant information for and about education is a crucial prerequisite for learning. When learners have restricted access to information they have restricted access to learning opportunities and this barrier requires active solutions on the part of all stakeholders of lifelong learning to remove these restrictions</a:t>
            </a:r>
            <a:r>
              <a:rPr lang="en-GB" dirty="0" smtClean="0"/>
              <a:t>.</a:t>
            </a:r>
          </a:p>
          <a:p>
            <a:r>
              <a:rPr lang="en-GB" dirty="0"/>
              <a:t>F</a:t>
            </a:r>
            <a:r>
              <a:rPr lang="en-GB" dirty="0" smtClean="0"/>
              <a:t>ostering accessibility is our obligation and we should all work towards becoming models of accessibility.</a:t>
            </a:r>
            <a:endParaRPr lang="en-GB" dirty="0"/>
          </a:p>
          <a:p>
            <a:pPr marL="104775" indent="0">
              <a:buNone/>
            </a:pPr>
            <a:endParaRPr lang="en-US" sz="2400" dirty="0">
              <a:solidFill>
                <a:schemeClr val="tx2">
                  <a:lumMod val="50000"/>
                </a:schemeClr>
              </a:solidFill>
              <a:latin typeface="Verdana"/>
              <a:cs typeface="Lucida Sans Unicode" charset="0"/>
            </a:endParaRPr>
          </a:p>
          <a:p>
            <a:pPr>
              <a:buClr>
                <a:srgbClr val="595959"/>
              </a:buClr>
              <a:buSzPct val="80000"/>
              <a:buFont typeface="Arial"/>
              <a:buChar char="•"/>
            </a:pPr>
            <a:endParaRPr lang="en-US" sz="2400" dirty="0" err="1" smtClean="0">
              <a:solidFill>
                <a:schemeClr val="tx2">
                  <a:lumMod val="50000"/>
                </a:schemeClr>
              </a:solidFill>
              <a:latin typeface="Verdana"/>
              <a:cs typeface="Lucida Sans Unicode" charset="0"/>
            </a:endParaRPr>
          </a:p>
        </p:txBody>
      </p:sp>
    </p:spTree>
    <p:extLst>
      <p:ext uri="{BB962C8B-B14F-4D97-AF65-F5344CB8AC3E}">
        <p14:creationId xmlns:p14="http://schemas.microsoft.com/office/powerpoint/2010/main" val="2556802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Guidelines for Accessible Information?</a:t>
            </a:r>
            <a:endParaRPr lang="en-US" dirty="0"/>
          </a:p>
        </p:txBody>
      </p:sp>
      <p:sp>
        <p:nvSpPr>
          <p:cNvPr id="3" name="Content Placeholder 2"/>
          <p:cNvSpPr>
            <a:spLocks noGrp="1"/>
          </p:cNvSpPr>
          <p:nvPr>
            <p:ph idx="1"/>
          </p:nvPr>
        </p:nvSpPr>
        <p:spPr/>
        <p:txBody>
          <a:bodyPr/>
          <a:lstStyle/>
          <a:p>
            <a:r>
              <a:rPr lang="en-GB" dirty="0" smtClean="0"/>
              <a:t>an </a:t>
            </a:r>
            <a:r>
              <a:rPr lang="en-GB" dirty="0"/>
              <a:t>open educational resource (OER</a:t>
            </a:r>
            <a:r>
              <a:rPr lang="en-GB" dirty="0" smtClean="0"/>
              <a:t>);</a:t>
            </a:r>
          </a:p>
          <a:p>
            <a:r>
              <a:rPr lang="en-GB" dirty="0" smtClean="0"/>
              <a:t>to </a:t>
            </a:r>
            <a:r>
              <a:rPr lang="en-GB" dirty="0"/>
              <a:t>support the creation of accessible information in general and for learning in </a:t>
            </a:r>
            <a:r>
              <a:rPr lang="en-GB" dirty="0" smtClean="0"/>
              <a:t>particular;</a:t>
            </a:r>
          </a:p>
          <a:p>
            <a:r>
              <a:rPr lang="en-GB" dirty="0" smtClean="0"/>
              <a:t>summarise </a:t>
            </a:r>
            <a:r>
              <a:rPr lang="en-GB" dirty="0"/>
              <a:t>and link to existing and useful resources which can be helpful for </a:t>
            </a:r>
            <a:r>
              <a:rPr lang="en-GB" dirty="0" smtClean="0"/>
              <a:t>non-ICT experts;</a:t>
            </a:r>
          </a:p>
          <a:p>
            <a:r>
              <a:rPr lang="en-GB" dirty="0" smtClean="0"/>
              <a:t>are available as text document, PDF, HTML.</a:t>
            </a:r>
            <a:endParaRPr lang="en-GB" dirty="0"/>
          </a:p>
          <a:p>
            <a:endParaRPr lang="en-US" dirty="0"/>
          </a:p>
        </p:txBody>
      </p:sp>
    </p:spTree>
    <p:extLst>
      <p:ext uri="{BB962C8B-B14F-4D97-AF65-F5344CB8AC3E}">
        <p14:creationId xmlns:p14="http://schemas.microsoft.com/office/powerpoint/2010/main" val="690021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aim of the Guidelines?</a:t>
            </a:r>
            <a:endParaRPr lang="en-US" dirty="0"/>
          </a:p>
        </p:txBody>
      </p:sp>
      <p:sp>
        <p:nvSpPr>
          <p:cNvPr id="3" name="Content Placeholder 2"/>
          <p:cNvSpPr>
            <a:spLocks noGrp="1"/>
          </p:cNvSpPr>
          <p:nvPr>
            <p:ph idx="1"/>
          </p:nvPr>
        </p:nvSpPr>
        <p:spPr/>
        <p:txBody>
          <a:bodyPr/>
          <a:lstStyle/>
          <a:p>
            <a:r>
              <a:rPr lang="en-US" dirty="0"/>
              <a:t>to support the work of practitioners and organisations working in the field of education to provide accessible information to all learners who require and will benefit from more accessible information. </a:t>
            </a:r>
            <a:r>
              <a:rPr lang="en-US" dirty="0" smtClean="0"/>
              <a:t>This includes</a:t>
            </a:r>
            <a:r>
              <a:rPr lang="en-US" dirty="0"/>
              <a:t>, but is not limited to, information providers such as:</a:t>
            </a:r>
          </a:p>
          <a:p>
            <a:pPr lvl="1"/>
            <a:r>
              <a:rPr lang="en-US" dirty="0" smtClean="0"/>
              <a:t>School </a:t>
            </a:r>
            <a:r>
              <a:rPr lang="en-US" dirty="0"/>
              <a:t>staff &amp; University </a:t>
            </a:r>
            <a:r>
              <a:rPr lang="en-US" dirty="0" smtClean="0"/>
              <a:t>staff,</a:t>
            </a:r>
            <a:endParaRPr lang="en-US" dirty="0"/>
          </a:p>
          <a:p>
            <a:pPr lvl="1"/>
            <a:r>
              <a:rPr lang="en-US" dirty="0" smtClean="0"/>
              <a:t>Librarians,</a:t>
            </a:r>
            <a:endParaRPr lang="en-US" dirty="0"/>
          </a:p>
          <a:p>
            <a:pPr lvl="1"/>
            <a:r>
              <a:rPr lang="en-US" dirty="0" smtClean="0"/>
              <a:t>Communication officers,</a:t>
            </a:r>
            <a:endParaRPr lang="en-US" dirty="0"/>
          </a:p>
          <a:p>
            <a:pPr lvl="1"/>
            <a:r>
              <a:rPr lang="en-US" dirty="0" smtClean="0"/>
              <a:t>Publishers,</a:t>
            </a:r>
            <a:endParaRPr lang="en-US" dirty="0"/>
          </a:p>
          <a:p>
            <a:pPr lvl="1"/>
            <a:r>
              <a:rPr lang="en-US" dirty="0" smtClean="0"/>
              <a:t>Support </a:t>
            </a:r>
            <a:r>
              <a:rPr lang="en-US" dirty="0"/>
              <a:t>groups and non-governmental organisations</a:t>
            </a:r>
            <a:r>
              <a:rPr lang="en-US" dirty="0" smtClean="0"/>
              <a:t>.</a:t>
            </a:r>
          </a:p>
          <a:p>
            <a:r>
              <a:rPr lang="en-GB" dirty="0" smtClean="0"/>
              <a:t>support </a:t>
            </a:r>
            <a:r>
              <a:rPr lang="en-GB" dirty="0"/>
              <a:t>all individuals or organisations wishing to create information that is accessible in different formats.</a:t>
            </a:r>
          </a:p>
          <a:p>
            <a:endParaRPr lang="en-US" dirty="0"/>
          </a:p>
        </p:txBody>
      </p:sp>
    </p:spTree>
    <p:extLst>
      <p:ext uri="{BB962C8B-B14F-4D97-AF65-F5344CB8AC3E}">
        <p14:creationId xmlns:p14="http://schemas.microsoft.com/office/powerpoint/2010/main" val="2465898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scope of the Guidelines?</a:t>
            </a:r>
            <a:endParaRPr lang="en-US" dirty="0"/>
          </a:p>
        </p:txBody>
      </p:sp>
      <p:sp>
        <p:nvSpPr>
          <p:cNvPr id="3" name="Content Placeholder 2"/>
          <p:cNvSpPr>
            <a:spLocks noGrp="1"/>
          </p:cNvSpPr>
          <p:nvPr>
            <p:ph idx="1"/>
          </p:nvPr>
        </p:nvSpPr>
        <p:spPr/>
        <p:txBody>
          <a:bodyPr/>
          <a:lstStyle/>
          <a:p>
            <a:pPr lvl="0"/>
            <a:r>
              <a:rPr lang="en-GB" dirty="0"/>
              <a:t>The general steps to achieve accessible information are universal. Therefore the Guidelines apply to information in general and to information for learning in particular</a:t>
            </a:r>
            <a:r>
              <a:rPr lang="en-GB" dirty="0" smtClean="0"/>
              <a:t>.</a:t>
            </a:r>
          </a:p>
          <a:p>
            <a:r>
              <a:rPr lang="en-GB" dirty="0" smtClean="0"/>
              <a:t>The </a:t>
            </a:r>
            <a:r>
              <a:rPr lang="en-GB" dirty="0"/>
              <a:t>Guidelines aim to be content and context free, but offer some concrete examples of how they can be applied to different learning situations.</a:t>
            </a:r>
          </a:p>
          <a:p>
            <a:pPr lvl="0"/>
            <a:r>
              <a:rPr lang="en-GB" dirty="0" smtClean="0"/>
              <a:t>The </a:t>
            </a:r>
            <a:r>
              <a:rPr lang="en-GB" dirty="0"/>
              <a:t>use of assistive devices is not made redundant by the provision of accessible information, but complements it.</a:t>
            </a:r>
          </a:p>
          <a:p>
            <a:endParaRPr lang="en-US" dirty="0"/>
          </a:p>
        </p:txBody>
      </p:sp>
    </p:spTree>
    <p:extLst>
      <p:ext uri="{BB962C8B-B14F-4D97-AF65-F5344CB8AC3E}">
        <p14:creationId xmlns:p14="http://schemas.microsoft.com/office/powerpoint/2010/main" val="3972385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the Guidelines?</a:t>
            </a:r>
            <a:endParaRPr lang="en-US" dirty="0"/>
          </a:p>
        </p:txBody>
      </p:sp>
      <p:sp>
        <p:nvSpPr>
          <p:cNvPr id="3" name="Content Placeholder 2"/>
          <p:cNvSpPr>
            <a:spLocks noGrp="1"/>
          </p:cNvSpPr>
          <p:nvPr>
            <p:ph idx="1"/>
          </p:nvPr>
        </p:nvSpPr>
        <p:spPr/>
        <p:txBody>
          <a:bodyPr/>
          <a:lstStyle/>
          <a:p>
            <a:pPr marL="104775" indent="0">
              <a:buNone/>
            </a:pPr>
            <a:r>
              <a:rPr lang="en-GB" dirty="0" smtClean="0"/>
              <a:t>Guidelines </a:t>
            </a:r>
            <a:r>
              <a:rPr lang="en-GB" dirty="0"/>
              <a:t>build on two steps for action:</a:t>
            </a:r>
          </a:p>
          <a:p>
            <a:r>
              <a:rPr lang="en-GB" dirty="0"/>
              <a:t>Step 1 describes how to create accessible information via text, images</a:t>
            </a:r>
            <a:r>
              <a:rPr lang="en-GB"/>
              <a:t>, </a:t>
            </a:r>
            <a:r>
              <a:rPr lang="en-GB" smtClean="0"/>
              <a:t>audio and video.</a:t>
            </a:r>
            <a:endParaRPr lang="en-GB" dirty="0"/>
          </a:p>
          <a:p>
            <a:r>
              <a:rPr lang="en-GB" dirty="0"/>
              <a:t>Step 2 considers how media can be made accessible – for example, electronic documents, online sources or printed </a:t>
            </a:r>
            <a:r>
              <a:rPr lang="en-GB" dirty="0" smtClean="0"/>
              <a:t>material.</a:t>
            </a:r>
          </a:p>
          <a:p>
            <a:pPr marL="104775" indent="0">
              <a:buNone/>
            </a:pPr>
            <a:r>
              <a:rPr lang="en-GB" dirty="0" smtClean="0"/>
              <a:t>These </a:t>
            </a:r>
            <a:r>
              <a:rPr lang="en-GB" dirty="0"/>
              <a:t>two steps build upon each other. By following the Guidelines in Step 1 to make different types of information accessible, Step 2 becomes easier as already accessible information is available to be used within the different media.</a:t>
            </a:r>
          </a:p>
          <a:p>
            <a:endParaRPr lang="en-US" dirty="0"/>
          </a:p>
        </p:txBody>
      </p:sp>
    </p:spTree>
    <p:extLst>
      <p:ext uri="{BB962C8B-B14F-4D97-AF65-F5344CB8AC3E}">
        <p14:creationId xmlns:p14="http://schemas.microsoft.com/office/powerpoint/2010/main" val="458162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the Guidelines?</a:t>
            </a:r>
            <a:endParaRPr lang="en-US" dirty="0"/>
          </a:p>
        </p:txBody>
      </p:sp>
      <p:sp>
        <p:nvSpPr>
          <p:cNvPr id="3" name="Content Placeholder 2"/>
          <p:cNvSpPr>
            <a:spLocks noGrp="1"/>
          </p:cNvSpPr>
          <p:nvPr>
            <p:ph idx="1"/>
          </p:nvPr>
        </p:nvSpPr>
        <p:spPr/>
        <p:txBody>
          <a:bodyPr/>
          <a:lstStyle/>
          <a:p>
            <a:pPr marL="104775" indent="0">
              <a:buNone/>
            </a:pPr>
            <a:r>
              <a:rPr lang="en-GB" dirty="0"/>
              <a:t>For each step, the Guidelines </a:t>
            </a:r>
            <a:r>
              <a:rPr lang="en-GB" dirty="0" smtClean="0"/>
              <a:t>provide:</a:t>
            </a:r>
          </a:p>
          <a:p>
            <a:r>
              <a:rPr lang="en-GB" dirty="0" smtClean="0"/>
              <a:t>recommendations </a:t>
            </a:r>
            <a:r>
              <a:rPr lang="en-GB" dirty="0"/>
              <a:t>on how different types of information can be made </a:t>
            </a:r>
            <a:r>
              <a:rPr lang="en-GB" dirty="0" smtClean="0"/>
              <a:t>accessible</a:t>
            </a:r>
          </a:p>
          <a:p>
            <a:r>
              <a:rPr lang="en-GB" dirty="0" smtClean="0"/>
              <a:t>a </a:t>
            </a:r>
            <a:r>
              <a:rPr lang="en-GB" dirty="0"/>
              <a:t>list of resources available to support this </a:t>
            </a:r>
            <a:r>
              <a:rPr lang="en-GB" dirty="0" smtClean="0"/>
              <a:t>process categorised </a:t>
            </a:r>
            <a:r>
              <a:rPr lang="en-GB" dirty="0"/>
              <a:t>into:</a:t>
            </a:r>
          </a:p>
          <a:p>
            <a:pPr lvl="1"/>
            <a:r>
              <a:rPr lang="en-GB" dirty="0"/>
              <a:t>‘easy’: actions which can be completed with a general knowledge of common software programmes;</a:t>
            </a:r>
          </a:p>
          <a:p>
            <a:pPr lvl="1"/>
            <a:r>
              <a:rPr lang="en-GB" dirty="0"/>
              <a:t>‘advanced’: actions which can be completed with an in-depth knowledge of common software programmes; and</a:t>
            </a:r>
          </a:p>
          <a:p>
            <a:pPr lvl="1"/>
            <a:r>
              <a:rPr lang="en-GB" dirty="0"/>
              <a:t>‘professional’ levels: actions which can be completed with a more professional knowledge of software and general knowledge of programming.</a:t>
            </a:r>
          </a:p>
          <a:p>
            <a:endParaRPr lang="en-US" dirty="0"/>
          </a:p>
        </p:txBody>
      </p:sp>
    </p:spTree>
    <p:extLst>
      <p:ext uri="{BB962C8B-B14F-4D97-AF65-F5344CB8AC3E}">
        <p14:creationId xmlns:p14="http://schemas.microsoft.com/office/powerpoint/2010/main" val="221333233"/>
      </p:ext>
    </p:extLst>
  </p:cSld>
  <p:clrMapOvr>
    <a:masterClrMapping/>
  </p:clrMapOvr>
</p:sld>
</file>

<file path=ppt/theme/theme1.xml><?xml version="1.0" encoding="utf-8"?>
<a:theme xmlns:a="http://schemas.openxmlformats.org/drawingml/2006/main" name="ICT4IAL-ppt-template">
  <a:themeElements>
    <a:clrScheme name="Custom 6">
      <a:dk1>
        <a:srgbClr val="FFFFFF"/>
      </a:dk1>
      <a:lt1>
        <a:srgbClr val="FFFFFF"/>
      </a:lt1>
      <a:dk2>
        <a:srgbClr val="FFFFFF"/>
      </a:dk2>
      <a:lt2>
        <a:srgbClr val="FFFFFF"/>
      </a:lt2>
      <a:accent1>
        <a:srgbClr val="00CC99"/>
      </a:accent1>
      <a:accent2>
        <a:srgbClr val="3333CC"/>
      </a:accent2>
      <a:accent3>
        <a:srgbClr val="FFFFFF"/>
      </a:accent3>
      <a:accent4>
        <a:srgbClr val="FFFFFF"/>
      </a:accent4>
      <a:accent5>
        <a:srgbClr val="AAE2CA"/>
      </a:accent5>
      <a:accent6>
        <a:srgbClr val="2D2DB9"/>
      </a:accent6>
      <a:hlink>
        <a:srgbClr val="595959"/>
      </a:hlink>
      <a:folHlink>
        <a:srgbClr val="E57B37"/>
      </a:folHlink>
    </a:clrScheme>
    <a:fontScheme name="Blank Presentation">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81000"/>
          </a:lnSpc>
          <a:spcBef>
            <a:spcPct val="0"/>
          </a:spcBef>
          <a:spcAft>
            <a:spcPct val="0"/>
          </a:spcAft>
          <a:buClr>
            <a:srgbClr val="000000"/>
          </a:buClr>
          <a:buSzPct val="45000"/>
          <a:buFont typeface="StarSymbol" charset="0"/>
          <a:buNone/>
          <a:tabLst/>
          <a:defRPr kumimoji="0" lang="en-GB" sz="1800" b="0" i="0" u="none" strike="noStrike" cap="none" normalizeH="0" baseline="0">
            <a:ln>
              <a:noFill/>
            </a:ln>
            <a:solidFill>
              <a:schemeClr val="bg1"/>
            </a:solidFill>
            <a:effectLst/>
            <a:latin typeface="Arial" pitchFamily="-10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81000"/>
          </a:lnSpc>
          <a:spcBef>
            <a:spcPct val="0"/>
          </a:spcBef>
          <a:spcAft>
            <a:spcPct val="0"/>
          </a:spcAft>
          <a:buClr>
            <a:srgbClr val="000000"/>
          </a:buClr>
          <a:buSzPct val="45000"/>
          <a:buFont typeface="StarSymbol" charset="0"/>
          <a:buNone/>
          <a:tabLst/>
          <a:defRPr kumimoji="0" lang="en-GB" sz="1800" b="0" i="0" u="none" strike="noStrike" cap="none" normalizeH="0" baseline="0">
            <a:ln>
              <a:noFill/>
            </a:ln>
            <a:solidFill>
              <a:schemeClr val="bg1"/>
            </a:solidFill>
            <a:effectLst/>
            <a:latin typeface="Arial" pitchFamily="-106"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CB440BC0-B6C0-4A8B-B56E-05F1A3D67821}" vid="{9E70BD26-4BD5-4320-AD19-A84D27E56B1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ICT4IAL-ppt-template.potx</Template>
  <TotalTime>281</TotalTime>
  <Words>1569</Words>
  <Application>Microsoft Macintosh PowerPoint</Application>
  <PresentationFormat>Custom</PresentationFormat>
  <Paragraphs>152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ICT4IAL-ppt-template</vt:lpstr>
      <vt:lpstr>Guidelines for Accessible Information Marcella Turner-Cmuchal</vt:lpstr>
      <vt:lpstr>What is accessible information?</vt:lpstr>
      <vt:lpstr>Why is accessibility of information important?</vt:lpstr>
      <vt:lpstr>Why is accessibility of information important?</vt:lpstr>
      <vt:lpstr>What are the Guidelines for Accessible Information?</vt:lpstr>
      <vt:lpstr>What is the aim of the Guidelines?</vt:lpstr>
      <vt:lpstr>What is the scope of the Guidelines?</vt:lpstr>
      <vt:lpstr>How to use the Guidelines?</vt:lpstr>
      <vt:lpstr>How to use the Guidelines?</vt:lpstr>
      <vt:lpstr>Guidelines as open educational resource</vt:lpstr>
      <vt:lpstr>Get involved!</vt:lpstr>
      <vt:lpstr>Contact Us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  and presenter</dc:title>
  <dc:creator>Áine Wynne</dc:creator>
  <cp:lastModifiedBy>Marcella  Turner</cp:lastModifiedBy>
  <cp:revision>37</cp:revision>
  <dcterms:created xsi:type="dcterms:W3CDTF">2015-05-12T12:58:30Z</dcterms:created>
  <dcterms:modified xsi:type="dcterms:W3CDTF">2015-12-04T14:38:56Z</dcterms:modified>
</cp:coreProperties>
</file>