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7" r:id="rId5"/>
    <p:sldId id="258" r:id="rId6"/>
    <p:sldId id="266" r:id="rId7"/>
    <p:sldId id="260" r:id="rId8"/>
    <p:sldId id="267" r:id="rId9"/>
    <p:sldId id="268" r:id="rId10"/>
    <p:sldId id="263" r:id="rId11"/>
    <p:sldId id="270" r:id="rId12"/>
    <p:sldId id="269" r:id="rId13"/>
    <p:sldId id="261"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153041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151751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18331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399215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259744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0B602A-2979-41A3-8B45-E6A82F042FF1}" type="datetimeFigureOut">
              <a:rPr lang="fr-FR" smtClean="0"/>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301619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70B602A-2979-41A3-8B45-E6A82F042FF1}" type="datetimeFigureOut">
              <a:rPr lang="fr-FR" smtClean="0"/>
              <a:t>07/12/2015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123121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70B602A-2979-41A3-8B45-E6A82F042FF1}" type="datetimeFigureOut">
              <a:rPr lang="fr-FR" smtClean="0"/>
              <a:t>07/12/2015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252010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0B602A-2979-41A3-8B45-E6A82F042FF1}" type="datetimeFigureOut">
              <a:rPr lang="fr-FR" smtClean="0"/>
              <a:t>07/12/2015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62832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70B602A-2979-41A3-8B45-E6A82F042FF1}" type="datetimeFigureOut">
              <a:rPr lang="fr-FR" smtClean="0"/>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351789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70B602A-2979-41A3-8B45-E6A82F042FF1}" type="datetimeFigureOut">
              <a:rPr lang="fr-FR" smtClean="0"/>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71A6E-2D51-4DA9-9CE0-A054F2C27770}" type="slidenum">
              <a:rPr lang="fr-FR" smtClean="0"/>
              <a:t>‹N°›</a:t>
            </a:fld>
            <a:endParaRPr lang="fr-FR"/>
          </a:p>
        </p:txBody>
      </p:sp>
    </p:spTree>
    <p:extLst>
      <p:ext uri="{BB962C8B-B14F-4D97-AF65-F5344CB8AC3E}">
        <p14:creationId xmlns:p14="http://schemas.microsoft.com/office/powerpoint/2010/main" val="360856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B602A-2979-41A3-8B45-E6A82F042FF1}" type="datetimeFigureOut">
              <a:rPr lang="fr-FR" smtClean="0"/>
              <a:t>07/12/2015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71A6E-2D51-4DA9-9CE0-A054F2C27770}" type="slidenum">
              <a:rPr lang="fr-FR" smtClean="0"/>
              <a:t>‹N°›</a:t>
            </a:fld>
            <a:endParaRPr lang="fr-FR"/>
          </a:p>
        </p:txBody>
      </p:sp>
    </p:spTree>
    <p:extLst>
      <p:ext uri="{BB962C8B-B14F-4D97-AF65-F5344CB8AC3E}">
        <p14:creationId xmlns:p14="http://schemas.microsoft.com/office/powerpoint/2010/main" val="808430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au-aiu.net/" TargetMode="External"/><Relationship Id="rId2" Type="http://schemas.openxmlformats.org/officeDocument/2006/relationships/hyperlink" Target="mailto:i.turmaine@iau-aiu.net" TargetMode="External"/><Relationship Id="rId1" Type="http://schemas.openxmlformats.org/officeDocument/2006/relationships/slideLayout" Target="../slideLayouts/slideLayout4.xml"/><Relationship Id="rId5" Type="http://schemas.openxmlformats.org/officeDocument/2006/relationships/image" Target="../media/image2.gif"/><Relationship Id="rId4" Type="http://schemas.openxmlformats.org/officeDocument/2006/relationships/hyperlink" Target="http://www.ict4ial.e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Higher</a:t>
            </a:r>
            <a:r>
              <a:rPr lang="fr-FR" dirty="0" smtClean="0"/>
              <a:t> </a:t>
            </a:r>
            <a:r>
              <a:rPr lang="fr-FR" dirty="0" err="1" smtClean="0"/>
              <a:t>education</a:t>
            </a:r>
            <a:r>
              <a:rPr lang="fr-FR" dirty="0" smtClean="0"/>
              <a:t> and e-</a:t>
            </a:r>
            <a:r>
              <a:rPr lang="fr-FR" dirty="0" err="1" smtClean="0"/>
              <a:t>accessibility</a:t>
            </a:r>
            <a:endParaRPr lang="fr-FR" dirty="0"/>
          </a:p>
        </p:txBody>
      </p:sp>
      <p:sp>
        <p:nvSpPr>
          <p:cNvPr id="3" name="Sous-titre 2"/>
          <p:cNvSpPr>
            <a:spLocks noGrp="1"/>
          </p:cNvSpPr>
          <p:nvPr>
            <p:ph type="subTitle" idx="1"/>
          </p:nvPr>
        </p:nvSpPr>
        <p:spPr>
          <a:xfrm>
            <a:off x="755576" y="3886200"/>
            <a:ext cx="7848872" cy="1752600"/>
          </a:xfrm>
        </p:spPr>
        <p:txBody>
          <a:bodyPr>
            <a:normAutofit/>
          </a:bodyPr>
          <a:lstStyle/>
          <a:p>
            <a:r>
              <a:rPr lang="fr-FR" dirty="0" smtClean="0"/>
              <a:t>ICT4IAL Workshop, Milano, </a:t>
            </a:r>
            <a:r>
              <a:rPr lang="fr-FR" dirty="0" err="1" smtClean="0"/>
              <a:t>Italy</a:t>
            </a:r>
            <a:endParaRPr lang="fr-FR" dirty="0" smtClean="0"/>
          </a:p>
          <a:p>
            <a:r>
              <a:rPr lang="fr-FR" dirty="0" smtClean="0"/>
              <a:t>Isabelle </a:t>
            </a:r>
            <a:r>
              <a:rPr lang="fr-FR" dirty="0" err="1" smtClean="0"/>
              <a:t>Turmaine</a:t>
            </a:r>
            <a:endParaRPr lang="fr-FR" dirty="0" smtClean="0"/>
          </a:p>
          <a:p>
            <a:r>
              <a:rPr lang="fr-FR" dirty="0" smtClean="0"/>
              <a:t>International Association of </a:t>
            </a:r>
            <a:r>
              <a:rPr lang="fr-FR" dirty="0" err="1" smtClean="0"/>
              <a:t>Universities</a:t>
            </a:r>
            <a:endParaRPr lang="fr-FR" dirty="0"/>
          </a:p>
        </p:txBody>
      </p:sp>
      <p:pic>
        <p:nvPicPr>
          <p:cNvPr id="4" name="Picture 2" descr="ICT for Information Accessibility in Learning project logo" title="ICT4IAL 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5" y="174635"/>
            <a:ext cx="2736304" cy="195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Espace réservé pour une image  6"/>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174634"/>
            <a:ext cx="2051720" cy="1889223"/>
          </a:xfrm>
          <a:prstGeom prst="rect">
            <a:avLst/>
          </a:prstGeom>
        </p:spPr>
      </p:pic>
    </p:spTree>
    <p:extLst>
      <p:ext uri="{BB962C8B-B14F-4D97-AF65-F5344CB8AC3E}">
        <p14:creationId xmlns:p14="http://schemas.microsoft.com/office/powerpoint/2010/main" val="125126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latin typeface="Verdana" panose="020B0604030504040204" pitchFamily="34" charset="0"/>
                <a:ea typeface="Verdana" panose="020B0604030504040204" pitchFamily="34" charset="0"/>
                <a:cs typeface="Verdana" panose="020B0604030504040204" pitchFamily="34" charset="0"/>
              </a:rPr>
              <a:t>Thank</a:t>
            </a:r>
            <a:r>
              <a:rPr lang="fr-FR" dirty="0" smtClean="0">
                <a:latin typeface="Verdana" panose="020B0604030504040204" pitchFamily="34" charset="0"/>
                <a:ea typeface="Verdana" panose="020B0604030504040204" pitchFamily="34" charset="0"/>
                <a:cs typeface="Verdana" panose="020B0604030504040204" pitchFamily="34" charset="0"/>
              </a:rPr>
              <a:t> </a:t>
            </a:r>
            <a:r>
              <a:rPr lang="fr-FR" dirty="0" err="1" smtClean="0">
                <a:latin typeface="Verdana" panose="020B0604030504040204" pitchFamily="34" charset="0"/>
                <a:ea typeface="Verdana" panose="020B0604030504040204" pitchFamily="34" charset="0"/>
                <a:cs typeface="Verdana" panose="020B0604030504040204" pitchFamily="34" charset="0"/>
              </a:rPr>
              <a:t>you</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sz="half" idx="1"/>
          </p:nvPr>
        </p:nvSpPr>
        <p:spPr/>
        <p:txBody>
          <a:bodyPr/>
          <a:lstStyle/>
          <a:p>
            <a:pPr marL="0" indent="0">
              <a:buNone/>
            </a:pPr>
            <a:endParaRPr lang="fr-FR" dirty="0" smtClean="0"/>
          </a:p>
          <a:p>
            <a:pPr marL="0" indent="0">
              <a:buNone/>
            </a:pPr>
            <a:r>
              <a:rPr lang="fr-FR" sz="2000" b="1" dirty="0" smtClean="0">
                <a:latin typeface="Verdana" panose="020B0604030504040204" pitchFamily="34" charset="0"/>
                <a:ea typeface="Verdana" panose="020B0604030504040204" pitchFamily="34" charset="0"/>
                <a:cs typeface="Verdana" panose="020B0604030504040204" pitchFamily="34" charset="0"/>
              </a:rPr>
              <a:t>Isabelle </a:t>
            </a:r>
            <a:r>
              <a:rPr lang="fr-FR" sz="2000" b="1" dirty="0" err="1" smtClean="0">
                <a:latin typeface="Verdana" panose="020B0604030504040204" pitchFamily="34" charset="0"/>
                <a:ea typeface="Verdana" panose="020B0604030504040204" pitchFamily="34" charset="0"/>
                <a:cs typeface="Verdana" panose="020B0604030504040204" pitchFamily="34" charset="0"/>
              </a:rPr>
              <a:t>Turmaine</a:t>
            </a:r>
            <a:endParaRPr lang="fr-FR" sz="20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000" dirty="0" smtClean="0">
                <a:latin typeface="Verdana" panose="020B0604030504040204" pitchFamily="34" charset="0"/>
                <a:ea typeface="Verdana" panose="020B0604030504040204" pitchFamily="34" charset="0"/>
                <a:cs typeface="Verdana" panose="020B0604030504040204" pitchFamily="34" charset="0"/>
              </a:rPr>
              <a:t>International Association of </a:t>
            </a:r>
            <a:r>
              <a:rPr lang="fr-FR" sz="2000" dirty="0" err="1" smtClean="0">
                <a:latin typeface="Verdana" panose="020B0604030504040204" pitchFamily="34" charset="0"/>
                <a:ea typeface="Verdana" panose="020B0604030504040204" pitchFamily="34" charset="0"/>
                <a:cs typeface="Verdana" panose="020B0604030504040204" pitchFamily="34" charset="0"/>
              </a:rPr>
              <a:t>Universities</a:t>
            </a:r>
            <a:r>
              <a:rPr lang="fr-FR" sz="2000" dirty="0" smtClean="0">
                <a:latin typeface="Verdana" panose="020B0604030504040204" pitchFamily="34" charset="0"/>
                <a:ea typeface="Verdana" panose="020B0604030504040204" pitchFamily="34" charset="0"/>
                <a:cs typeface="Verdana" panose="020B0604030504040204" pitchFamily="34" charset="0"/>
              </a:rPr>
              <a:t> (IAU)</a:t>
            </a:r>
          </a:p>
          <a:p>
            <a:pPr marL="0" indent="0">
              <a:buNone/>
            </a:pPr>
            <a:r>
              <a:rPr lang="fr-FR" sz="2000" dirty="0" smtClean="0">
                <a:latin typeface="Verdana" panose="020B0604030504040204" pitchFamily="34" charset="0"/>
                <a:ea typeface="Verdana" panose="020B0604030504040204" pitchFamily="34" charset="0"/>
                <a:cs typeface="Verdana" panose="020B0604030504040204" pitchFamily="34" charset="0"/>
                <a:hlinkClick r:id="rId2"/>
              </a:rPr>
              <a:t>i.turmaine@iau-aiu.net</a:t>
            </a:r>
            <a:endParaRPr lang="fr-FR"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000" dirty="0" smtClean="0">
                <a:latin typeface="Verdana" panose="020B0604030504040204" pitchFamily="34" charset="0"/>
                <a:ea typeface="Verdana" panose="020B0604030504040204" pitchFamily="34" charset="0"/>
                <a:cs typeface="Verdana" panose="020B0604030504040204" pitchFamily="34" charset="0"/>
                <a:hlinkClick r:id="rId3"/>
              </a:rPr>
              <a:t>www.iau-aiu.net</a:t>
            </a:r>
            <a:endParaRPr lang="fr-FR"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dirty="0" smtClean="0"/>
          </a:p>
          <a:p>
            <a:pPr marL="0" indent="0">
              <a:buNone/>
            </a:pPr>
            <a:endParaRPr lang="fr-FR" dirty="0"/>
          </a:p>
        </p:txBody>
      </p:sp>
      <p:sp>
        <p:nvSpPr>
          <p:cNvPr id="4" name="Espace réservé du contenu 3"/>
          <p:cNvSpPr>
            <a:spLocks noGrp="1"/>
          </p:cNvSpPr>
          <p:nvPr>
            <p:ph sz="half" idx="2"/>
          </p:nvPr>
        </p:nvSpPr>
        <p:spPr/>
        <p:txBody>
          <a:bodyPr/>
          <a:lstStyle/>
          <a:p>
            <a:pPr marL="0" indent="0">
              <a:buNone/>
            </a:pPr>
            <a:endParaRPr lang="fr-FR"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r>
              <a:rPr lang="fr-FR" sz="2000" b="1" dirty="0" smtClean="0">
                <a:latin typeface="Verdana" panose="020B0604030504040204" pitchFamily="34" charset="0"/>
                <a:ea typeface="Verdana" panose="020B0604030504040204" pitchFamily="34" charset="0"/>
                <a:cs typeface="Verdana" panose="020B0604030504040204" pitchFamily="34" charset="0"/>
              </a:rPr>
              <a:t>ICT4IAL</a:t>
            </a:r>
          </a:p>
          <a:p>
            <a:pPr marL="0" indent="0">
              <a:buNone/>
            </a:pPr>
            <a:r>
              <a:rPr lang="fr-FR" sz="2000" dirty="0" smtClean="0">
                <a:latin typeface="Verdana" panose="020B0604030504040204" pitchFamily="34" charset="0"/>
                <a:ea typeface="Verdana" panose="020B0604030504040204" pitchFamily="34" charset="0"/>
                <a:cs typeface="Verdana" panose="020B0604030504040204" pitchFamily="34" charset="0"/>
              </a:rPr>
              <a:t>ICT for Information </a:t>
            </a:r>
            <a:r>
              <a:rPr lang="fr-FR" sz="2000" dirty="0" err="1" smtClean="0">
                <a:latin typeface="Verdana" panose="020B0604030504040204" pitchFamily="34" charset="0"/>
                <a:ea typeface="Verdana" panose="020B0604030504040204" pitchFamily="34" charset="0"/>
                <a:cs typeface="Verdana" panose="020B0604030504040204" pitchFamily="34" charset="0"/>
              </a:rPr>
              <a:t>Accessibility</a:t>
            </a:r>
            <a:r>
              <a:rPr lang="fr-FR" sz="2000" dirty="0" smtClean="0">
                <a:latin typeface="Verdana" panose="020B0604030504040204" pitchFamily="34" charset="0"/>
                <a:ea typeface="Verdana" panose="020B0604030504040204" pitchFamily="34" charset="0"/>
                <a:cs typeface="Verdana" panose="020B0604030504040204" pitchFamily="34" charset="0"/>
              </a:rPr>
              <a:t> in Learning Project</a:t>
            </a:r>
          </a:p>
          <a:p>
            <a:pPr marL="0" indent="0">
              <a:buNone/>
            </a:pPr>
            <a:r>
              <a:rPr lang="fr-FR" sz="2000" dirty="0" smtClean="0">
                <a:latin typeface="Verdana" panose="020B0604030504040204" pitchFamily="34" charset="0"/>
                <a:ea typeface="Verdana" panose="020B0604030504040204" pitchFamily="34" charset="0"/>
                <a:cs typeface="Verdana" panose="020B0604030504040204" pitchFamily="34" charset="0"/>
                <a:hlinkClick r:id="rId4"/>
              </a:rPr>
              <a:t>www.ict4ial.eu</a:t>
            </a:r>
            <a:endParaRPr lang="fr-FR"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dirty="0"/>
          </a:p>
          <a:p>
            <a:pPr marL="0" indent="0">
              <a:buNone/>
            </a:pPr>
            <a:endParaRPr lang="fr-FR" dirty="0"/>
          </a:p>
        </p:txBody>
      </p:sp>
      <p:sp>
        <p:nvSpPr>
          <p:cNvPr id="5" name="Espace réservé du pied de page 4"/>
          <p:cNvSpPr>
            <a:spLocks noGrp="1"/>
          </p:cNvSpPr>
          <p:nvPr>
            <p:ph type="ftr" sz="quarter" idx="11"/>
          </p:nvPr>
        </p:nvSpPr>
        <p:spPr>
          <a:xfrm>
            <a:off x="2483768" y="6356350"/>
            <a:ext cx="4248472" cy="365125"/>
          </a:xfrm>
        </p:spPr>
        <p:txBody>
          <a:bodyPr/>
          <a:lstStyle/>
          <a:p>
            <a:endParaRPr lang="fr-FR" dirty="0"/>
          </a:p>
        </p:txBody>
      </p:sp>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44" y="4229100"/>
            <a:ext cx="1714500" cy="1600200"/>
          </a:xfrm>
          <a:prstGeom prst="rect">
            <a:avLst/>
          </a:prstGeom>
        </p:spPr>
      </p:pic>
    </p:spTree>
    <p:extLst>
      <p:ext uri="{BB962C8B-B14F-4D97-AF65-F5344CB8AC3E}">
        <p14:creationId xmlns:p14="http://schemas.microsoft.com/office/powerpoint/2010/main" val="764891384"/>
      </p:ext>
    </p:extLst>
  </p:cSld>
  <p:clrMapOvr>
    <a:masterClrMapping/>
  </p:clrMapOvr>
  <mc:AlternateContent xmlns:mc="http://schemas.openxmlformats.org/markup-compatibility/2006" xmlns:p14="http://schemas.microsoft.com/office/powerpoint/2010/main">
    <mc:Choice Requires="p14">
      <p:transition p14:dur="200" advClick="0" advTm="20000">
        <p14:reveal/>
      </p:transition>
    </mc:Choice>
    <mc:Fallback xmlns="">
      <p:transition advClick="0" advTm="2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HE and People </a:t>
            </a:r>
            <a:r>
              <a:rPr lang="fr-FR" dirty="0" err="1" smtClean="0"/>
              <a:t>with</a:t>
            </a:r>
            <a:r>
              <a:rPr lang="fr-FR" dirty="0" smtClean="0"/>
              <a:t> a </a:t>
            </a:r>
            <a:r>
              <a:rPr lang="fr-FR" dirty="0" err="1"/>
              <a:t>D</a:t>
            </a:r>
            <a:r>
              <a:rPr lang="fr-FR" dirty="0" err="1" smtClean="0"/>
              <a:t>isability</a:t>
            </a: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pPr>
            <a:r>
              <a:rPr lang="en-US" sz="4400" dirty="0"/>
              <a:t>T</a:t>
            </a:r>
            <a:r>
              <a:rPr lang="en-US" sz="4400" dirty="0" smtClean="0"/>
              <a:t>he </a:t>
            </a:r>
            <a:r>
              <a:rPr lang="en-US" sz="4400" dirty="0"/>
              <a:t>higher education sector is involved and is even doing quite a lot for people with disabilities:</a:t>
            </a:r>
            <a:endParaRPr lang="fr-FR" sz="4400" dirty="0"/>
          </a:p>
          <a:p>
            <a:pPr lvl="0"/>
            <a:r>
              <a:rPr lang="en-US" sz="3600" dirty="0" smtClean="0"/>
              <a:t>Services </a:t>
            </a:r>
            <a:r>
              <a:rPr lang="en-US" sz="3600" dirty="0"/>
              <a:t>are provided: university disability services are set to inform and provide advice on disability issues and facilitate support for students with disabilities that includes alternatives to study requirements and examinations arrangements, as well as the provision of assistive technology </a:t>
            </a:r>
            <a:endParaRPr lang="fr-FR" sz="3600" dirty="0"/>
          </a:p>
          <a:p>
            <a:pPr lvl="0"/>
            <a:r>
              <a:rPr lang="en-US" sz="3600" dirty="0" smtClean="0"/>
              <a:t>Distance </a:t>
            </a:r>
            <a:r>
              <a:rPr lang="en-US" sz="3600" dirty="0"/>
              <a:t>and online education as well as open universities have </a:t>
            </a:r>
            <a:r>
              <a:rPr lang="en-US" sz="3600" dirty="0" smtClean="0"/>
              <a:t>been developed </a:t>
            </a:r>
            <a:r>
              <a:rPr lang="en-US" sz="3600" dirty="0"/>
              <a:t>to increase accessibility to higher education, including for people with disabilities </a:t>
            </a:r>
            <a:endParaRPr lang="fr-FR" sz="3600" dirty="0"/>
          </a:p>
          <a:p>
            <a:pPr lvl="0"/>
            <a:r>
              <a:rPr lang="en-US" sz="3600" dirty="0" smtClean="0"/>
              <a:t>Quite often, a </a:t>
            </a:r>
            <a:r>
              <a:rPr lang="en-US" sz="3600" dirty="0"/>
              <a:t>high level position </a:t>
            </a:r>
            <a:r>
              <a:rPr lang="en-US" sz="3600" dirty="0" smtClean="0"/>
              <a:t>is </a:t>
            </a:r>
            <a:r>
              <a:rPr lang="en-US" sz="3600" dirty="0"/>
              <a:t>given the responsibility of dealing with issues related to </a:t>
            </a:r>
            <a:r>
              <a:rPr lang="en-US" sz="3600" dirty="0" smtClean="0"/>
              <a:t>people with disabilities, </a:t>
            </a:r>
            <a:r>
              <a:rPr lang="en-US" sz="3600" dirty="0"/>
              <a:t>and professors are provided advice for monitoring and addressing the needs of students with disabilities;</a:t>
            </a:r>
            <a:endParaRPr lang="fr-FR" sz="3600" dirty="0"/>
          </a:p>
          <a:p>
            <a:pPr lvl="0"/>
            <a:r>
              <a:rPr lang="en-US" sz="3600" dirty="0"/>
              <a:t>R</a:t>
            </a:r>
            <a:r>
              <a:rPr lang="en-US" sz="3600" dirty="0" smtClean="0"/>
              <a:t>esearch </a:t>
            </a:r>
            <a:r>
              <a:rPr lang="en-US" sz="3600" dirty="0"/>
              <a:t>is </a:t>
            </a:r>
            <a:r>
              <a:rPr lang="en-US" sz="3600" dirty="0" smtClean="0"/>
              <a:t>conducted within </a:t>
            </a:r>
            <a:r>
              <a:rPr lang="en-US" sz="3600" dirty="0"/>
              <a:t>rehabilitation or disabilities studies and </a:t>
            </a:r>
            <a:r>
              <a:rPr lang="en-US" sz="3600" dirty="0" err="1"/>
              <a:t>programmes</a:t>
            </a:r>
            <a:r>
              <a:rPr lang="en-US" sz="3600" dirty="0"/>
              <a:t> of study are offered up to the </a:t>
            </a:r>
            <a:r>
              <a:rPr lang="en-US" sz="3600" dirty="0" err="1"/>
              <a:t>Ph.D</a:t>
            </a:r>
            <a:r>
              <a:rPr lang="en-US" sz="3600" dirty="0"/>
              <a:t> </a:t>
            </a:r>
            <a:r>
              <a:rPr lang="en-US" sz="3600" dirty="0" smtClean="0"/>
              <a:t>level</a:t>
            </a:r>
            <a:r>
              <a:rPr lang="en-US" sz="3600" dirty="0"/>
              <a:t>.</a:t>
            </a:r>
            <a:endParaRPr lang="fr-FR" sz="3600" dirty="0"/>
          </a:p>
        </p:txBody>
      </p:sp>
    </p:spTree>
    <p:extLst>
      <p:ext uri="{BB962C8B-B14F-4D97-AF65-F5344CB8AC3E}">
        <p14:creationId xmlns:p14="http://schemas.microsoft.com/office/powerpoint/2010/main" val="125473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IAU </a:t>
            </a:r>
            <a:r>
              <a:rPr lang="fr-FR" dirty="0" err="1" smtClean="0"/>
              <a:t>Follow</a:t>
            </a:r>
            <a:r>
              <a:rPr lang="fr-FR" dirty="0" smtClean="0"/>
              <a:t>-up on Guidelines</a:t>
            </a:r>
            <a:endParaRPr lang="fr-FR" dirty="0"/>
          </a:p>
        </p:txBody>
      </p:sp>
      <p:sp>
        <p:nvSpPr>
          <p:cNvPr id="3" name="Espace réservé du contenu 2"/>
          <p:cNvSpPr>
            <a:spLocks noGrp="1"/>
          </p:cNvSpPr>
          <p:nvPr>
            <p:ph idx="1"/>
          </p:nvPr>
        </p:nvSpPr>
        <p:spPr/>
        <p:txBody>
          <a:bodyPr>
            <a:normAutofit fontScale="85000" lnSpcReduction="10000"/>
          </a:bodyPr>
          <a:lstStyle/>
          <a:p>
            <a:pPr marL="514350" indent="-514350">
              <a:buAutoNum type="arabicPeriod"/>
            </a:pPr>
            <a:r>
              <a:rPr lang="en-US" dirty="0" smtClean="0"/>
              <a:t>dissemination phase: </a:t>
            </a:r>
            <a:r>
              <a:rPr lang="en-US" dirty="0" err="1" smtClean="0"/>
              <a:t>ZeroProject</a:t>
            </a:r>
            <a:r>
              <a:rPr lang="en-US" dirty="0" smtClean="0"/>
              <a:t> (shortlisted); OEC; IAU website, e-newsletter </a:t>
            </a:r>
          </a:p>
          <a:p>
            <a:pPr marL="514350" indent="-514350">
              <a:buAutoNum type="arabicPeriod"/>
            </a:pPr>
            <a:r>
              <a:rPr lang="en-US" dirty="0" smtClean="0"/>
              <a:t>the </a:t>
            </a:r>
            <a:r>
              <a:rPr lang="en-US" dirty="0"/>
              <a:t>guidelines were submitted to our Administrative Board, </a:t>
            </a:r>
            <a:r>
              <a:rPr lang="en-US" dirty="0" smtClean="0"/>
              <a:t>which </a:t>
            </a:r>
            <a:r>
              <a:rPr lang="en-US" dirty="0"/>
              <a:t>accepted that they will be tabled for adoption at our next General Conference, </a:t>
            </a:r>
            <a:endParaRPr lang="en-US" dirty="0" smtClean="0"/>
          </a:p>
          <a:p>
            <a:pPr marL="514350" indent="-514350">
              <a:buAutoNum type="arabicPeriod"/>
            </a:pPr>
            <a:r>
              <a:rPr lang="en-US" dirty="0"/>
              <a:t>T</a:t>
            </a:r>
            <a:r>
              <a:rPr lang="en-US" dirty="0" smtClean="0"/>
              <a:t>hey </a:t>
            </a:r>
            <a:r>
              <a:rPr lang="en-US" dirty="0"/>
              <a:t>might become an element for follow-up of our next strategic plan on </a:t>
            </a:r>
            <a:r>
              <a:rPr lang="en-US" dirty="0" smtClean="0"/>
              <a:t>ICTs</a:t>
            </a:r>
          </a:p>
          <a:p>
            <a:pPr marL="514350" indent="-514350">
              <a:buAutoNum type="arabicPeriod"/>
            </a:pPr>
            <a:r>
              <a:rPr lang="en-US" dirty="0" smtClean="0"/>
              <a:t>And an item in the revision of our 2004 </a:t>
            </a:r>
            <a:r>
              <a:rPr lang="en-US" dirty="0"/>
              <a:t>Statement on ICTs and Universities </a:t>
            </a:r>
            <a:r>
              <a:rPr lang="en-US" dirty="0" smtClean="0"/>
              <a:t>which, at the time being, does </a:t>
            </a:r>
            <a:r>
              <a:rPr lang="en-US" dirty="0"/>
              <a:t>not mention people with </a:t>
            </a:r>
            <a:r>
              <a:rPr lang="en-US" dirty="0" smtClean="0"/>
              <a:t>disabilities, </a:t>
            </a:r>
            <a:r>
              <a:rPr lang="en-US" dirty="0"/>
              <a:t>nor any issue related to e-accessibility.</a:t>
            </a:r>
            <a:endParaRPr lang="fr-FR" dirty="0"/>
          </a:p>
          <a:p>
            <a:pPr marL="0" indent="0">
              <a:buNone/>
            </a:pPr>
            <a:endParaRPr lang="fr-FR" dirty="0"/>
          </a:p>
        </p:txBody>
      </p:sp>
    </p:spTree>
    <p:extLst>
      <p:ext uri="{BB962C8B-B14F-4D97-AF65-F5344CB8AC3E}">
        <p14:creationId xmlns:p14="http://schemas.microsoft.com/office/powerpoint/2010/main" val="25953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Looking</a:t>
            </a:r>
            <a:r>
              <a:rPr lang="fr-FR" dirty="0" smtClean="0"/>
              <a:t> at the future</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For the guidelines:</a:t>
            </a:r>
          </a:p>
          <a:p>
            <a:r>
              <a:rPr lang="fr-FR" dirty="0" smtClean="0"/>
              <a:t>Do </a:t>
            </a:r>
            <a:r>
              <a:rPr lang="fr-FR" dirty="0" err="1"/>
              <a:t>you</a:t>
            </a:r>
            <a:r>
              <a:rPr lang="fr-FR" dirty="0"/>
              <a:t> </a:t>
            </a:r>
            <a:r>
              <a:rPr lang="fr-FR" dirty="0" err="1"/>
              <a:t>think</a:t>
            </a:r>
            <a:r>
              <a:rPr lang="fr-FR" dirty="0"/>
              <a:t> the Guidelines are </a:t>
            </a:r>
            <a:r>
              <a:rPr lang="fr-FR" dirty="0" err="1"/>
              <a:t>timely</a:t>
            </a:r>
            <a:r>
              <a:rPr lang="fr-FR" dirty="0"/>
              <a:t>, how </a:t>
            </a:r>
            <a:r>
              <a:rPr lang="fr-FR" dirty="0" err="1"/>
              <a:t>else</a:t>
            </a:r>
            <a:r>
              <a:rPr lang="fr-FR" dirty="0"/>
              <a:t> </a:t>
            </a:r>
            <a:r>
              <a:rPr lang="fr-FR" dirty="0" err="1"/>
              <a:t>would</a:t>
            </a:r>
            <a:r>
              <a:rPr lang="fr-FR" dirty="0"/>
              <a:t> </a:t>
            </a:r>
            <a:r>
              <a:rPr lang="fr-FR" dirty="0" err="1"/>
              <a:t>you</a:t>
            </a:r>
            <a:r>
              <a:rPr lang="fr-FR" dirty="0"/>
              <a:t> </a:t>
            </a:r>
            <a:r>
              <a:rPr lang="fr-FR" dirty="0" err="1"/>
              <a:t>describe</a:t>
            </a:r>
            <a:r>
              <a:rPr lang="fr-FR" dirty="0"/>
              <a:t> </a:t>
            </a:r>
            <a:r>
              <a:rPr lang="fr-FR" dirty="0" err="1"/>
              <a:t>them</a:t>
            </a:r>
            <a:r>
              <a:rPr lang="fr-FR" dirty="0"/>
              <a:t>?</a:t>
            </a:r>
          </a:p>
          <a:p>
            <a:r>
              <a:rPr lang="fr-FR" dirty="0" smtClean="0"/>
              <a:t>Will </a:t>
            </a:r>
            <a:r>
              <a:rPr lang="fr-FR" dirty="0" err="1" smtClean="0"/>
              <a:t>you</a:t>
            </a:r>
            <a:r>
              <a:rPr lang="fr-FR" dirty="0" smtClean="0"/>
              <a:t> use the Guidelines in </a:t>
            </a:r>
            <a:r>
              <a:rPr lang="fr-FR" dirty="0" err="1" smtClean="0"/>
              <a:t>your</a:t>
            </a:r>
            <a:r>
              <a:rPr lang="fr-FR" dirty="0" smtClean="0"/>
              <a:t> </a:t>
            </a:r>
            <a:r>
              <a:rPr lang="fr-FR" dirty="0" err="1" smtClean="0"/>
              <a:t>daily</a:t>
            </a:r>
            <a:r>
              <a:rPr lang="fr-FR" dirty="0" smtClean="0"/>
              <a:t> practice? </a:t>
            </a:r>
          </a:p>
          <a:p>
            <a:r>
              <a:rPr lang="fr-FR" dirty="0" smtClean="0"/>
              <a:t>Will </a:t>
            </a:r>
            <a:r>
              <a:rPr lang="fr-FR" dirty="0" err="1" smtClean="0"/>
              <a:t>you</a:t>
            </a:r>
            <a:r>
              <a:rPr lang="fr-FR" dirty="0" smtClean="0"/>
              <a:t> </a:t>
            </a:r>
            <a:r>
              <a:rPr lang="fr-FR" dirty="0" err="1" smtClean="0"/>
              <a:t>share</a:t>
            </a:r>
            <a:r>
              <a:rPr lang="fr-FR" dirty="0" smtClean="0"/>
              <a:t> information on the Guidelines </a:t>
            </a:r>
            <a:r>
              <a:rPr lang="fr-FR" dirty="0" err="1" smtClean="0"/>
              <a:t>with</a:t>
            </a:r>
            <a:r>
              <a:rPr lang="fr-FR" dirty="0" smtClean="0"/>
              <a:t> </a:t>
            </a:r>
            <a:r>
              <a:rPr lang="fr-FR" dirty="0" err="1" smtClean="0"/>
              <a:t>colleagues</a:t>
            </a:r>
            <a:r>
              <a:rPr lang="fr-FR" dirty="0" smtClean="0"/>
              <a:t>, </a:t>
            </a:r>
            <a:r>
              <a:rPr lang="fr-FR" dirty="0" err="1" smtClean="0"/>
              <a:t>students</a:t>
            </a:r>
            <a:r>
              <a:rPr lang="fr-FR" dirty="0" smtClean="0"/>
              <a:t>, staff (</a:t>
            </a:r>
            <a:r>
              <a:rPr lang="fr-FR" dirty="0" err="1" smtClean="0"/>
              <a:t>including</a:t>
            </a:r>
            <a:r>
              <a:rPr lang="fr-FR" dirty="0" smtClean="0"/>
              <a:t> senior management)? </a:t>
            </a:r>
          </a:p>
          <a:p>
            <a:r>
              <a:rPr lang="fr-FR" dirty="0" smtClean="0"/>
              <a:t>Will </a:t>
            </a:r>
            <a:r>
              <a:rPr lang="fr-FR" dirty="0" err="1" smtClean="0"/>
              <a:t>you</a:t>
            </a:r>
            <a:r>
              <a:rPr lang="fr-FR" dirty="0" smtClean="0"/>
              <a:t> push for adoption of the Guidelines at </a:t>
            </a:r>
            <a:r>
              <a:rPr lang="fr-FR" dirty="0" err="1" smtClean="0"/>
              <a:t>institutional</a:t>
            </a:r>
            <a:r>
              <a:rPr lang="fr-FR" dirty="0" smtClean="0"/>
              <a:t> </a:t>
            </a:r>
            <a:r>
              <a:rPr lang="fr-FR" dirty="0" err="1" smtClean="0"/>
              <a:t>level</a:t>
            </a:r>
            <a:r>
              <a:rPr lang="fr-FR" dirty="0" smtClean="0"/>
              <a:t>?</a:t>
            </a:r>
          </a:p>
          <a:p>
            <a:r>
              <a:rPr lang="fr-FR" dirty="0" err="1"/>
              <a:t>Would</a:t>
            </a:r>
            <a:r>
              <a:rPr lang="fr-FR" dirty="0"/>
              <a:t> </a:t>
            </a:r>
            <a:r>
              <a:rPr lang="fr-FR" dirty="0" err="1"/>
              <a:t>you</a:t>
            </a:r>
            <a:r>
              <a:rPr lang="fr-FR" dirty="0"/>
              <a:t> </a:t>
            </a:r>
            <a:r>
              <a:rPr lang="fr-FR" dirty="0" err="1"/>
              <a:t>amend</a:t>
            </a:r>
            <a:r>
              <a:rPr lang="fr-FR" dirty="0"/>
              <a:t> </a:t>
            </a:r>
            <a:r>
              <a:rPr lang="fr-FR" dirty="0" err="1" smtClean="0"/>
              <a:t>them</a:t>
            </a:r>
            <a:r>
              <a:rPr lang="fr-FR" dirty="0" smtClean="0"/>
              <a:t> (and </a:t>
            </a:r>
            <a:r>
              <a:rPr lang="fr-FR" dirty="0" err="1" smtClean="0"/>
              <a:t>share</a:t>
            </a:r>
            <a:r>
              <a:rPr lang="fr-FR" dirty="0" smtClean="0"/>
              <a:t> </a:t>
            </a:r>
            <a:r>
              <a:rPr lang="fr-FR" dirty="0" err="1" smtClean="0"/>
              <a:t>your</a:t>
            </a:r>
            <a:r>
              <a:rPr lang="fr-FR" dirty="0" smtClean="0"/>
              <a:t> </a:t>
            </a:r>
            <a:r>
              <a:rPr lang="fr-FR" dirty="0" err="1" smtClean="0"/>
              <a:t>amendments</a:t>
            </a:r>
            <a:r>
              <a:rPr lang="fr-FR" dirty="0" smtClean="0"/>
              <a:t>) if/ </a:t>
            </a:r>
            <a:r>
              <a:rPr lang="fr-FR" dirty="0" err="1" smtClean="0"/>
              <a:t>when</a:t>
            </a:r>
            <a:r>
              <a:rPr lang="fr-FR" dirty="0" smtClean="0"/>
              <a:t> </a:t>
            </a:r>
            <a:r>
              <a:rPr lang="fr-FR" dirty="0" err="1" smtClean="0"/>
              <a:t>necessary</a:t>
            </a:r>
            <a:r>
              <a:rPr lang="fr-FR" dirty="0" smtClean="0"/>
              <a:t>?</a:t>
            </a:r>
            <a:endParaRPr lang="fr-FR" dirty="0"/>
          </a:p>
          <a:p>
            <a:endParaRPr lang="fr-FR" dirty="0" smtClean="0"/>
          </a:p>
          <a:p>
            <a:pPr marL="0" indent="0">
              <a:buNone/>
            </a:pPr>
            <a:endParaRPr lang="fr-FR" dirty="0"/>
          </a:p>
        </p:txBody>
      </p:sp>
    </p:spTree>
    <p:extLst>
      <p:ext uri="{BB962C8B-B14F-4D97-AF65-F5344CB8AC3E}">
        <p14:creationId xmlns:p14="http://schemas.microsoft.com/office/powerpoint/2010/main" val="3667559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en-US" dirty="0" smtClean="0"/>
              <a:t>For inclusion at HE level:</a:t>
            </a:r>
          </a:p>
          <a:p>
            <a:r>
              <a:rPr lang="en-US" dirty="0" smtClean="0"/>
              <a:t>What </a:t>
            </a:r>
            <a:r>
              <a:rPr lang="en-US" dirty="0"/>
              <a:t>are the central challenges and key barriers </a:t>
            </a:r>
            <a:r>
              <a:rPr lang="en-US" dirty="0" smtClean="0"/>
              <a:t>at HE </a:t>
            </a:r>
            <a:r>
              <a:rPr lang="en-US" dirty="0"/>
              <a:t>institutions to develop inclusive practices</a:t>
            </a:r>
            <a:r>
              <a:rPr lang="en-US" dirty="0" smtClean="0"/>
              <a:t>?</a:t>
            </a:r>
          </a:p>
          <a:p>
            <a:r>
              <a:rPr lang="en-US" dirty="0"/>
              <a:t>Which support options </a:t>
            </a:r>
            <a:r>
              <a:rPr lang="en-US" dirty="0" smtClean="0"/>
              <a:t>do </a:t>
            </a:r>
            <a:r>
              <a:rPr lang="en-US" dirty="0"/>
              <a:t>you see for inclusive HE institutions?</a:t>
            </a:r>
            <a:endParaRPr lang="fr-FR" dirty="0"/>
          </a:p>
          <a:p>
            <a:r>
              <a:rPr lang="en-US" dirty="0"/>
              <a:t>Which incentives are there to foster inclusive </a:t>
            </a:r>
            <a:r>
              <a:rPr lang="en-US" dirty="0" smtClean="0"/>
              <a:t>HE institutions? </a:t>
            </a:r>
            <a:endParaRPr lang="fr-FR" dirty="0"/>
          </a:p>
          <a:p>
            <a:endParaRPr lang="fr-FR" dirty="0"/>
          </a:p>
        </p:txBody>
      </p:sp>
    </p:spTree>
    <p:extLst>
      <p:ext uri="{BB962C8B-B14F-4D97-AF65-F5344CB8AC3E}">
        <p14:creationId xmlns:p14="http://schemas.microsoft.com/office/powerpoint/2010/main" val="174080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International Association of </a:t>
            </a:r>
            <a:r>
              <a:rPr lang="fr-FR" dirty="0" err="1" smtClean="0"/>
              <a:t>Universities</a:t>
            </a:r>
            <a:r>
              <a:rPr lang="fr-FR" dirty="0" smtClean="0"/>
              <a:t> (IAU)</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err="1" smtClean="0"/>
              <a:t>Worldwide</a:t>
            </a:r>
            <a:r>
              <a:rPr lang="fr-FR" dirty="0" smtClean="0"/>
              <a:t> association of </a:t>
            </a:r>
            <a:r>
              <a:rPr lang="fr-FR" dirty="0" err="1" smtClean="0"/>
              <a:t>higher</a:t>
            </a:r>
            <a:r>
              <a:rPr lang="fr-FR" dirty="0" smtClean="0"/>
              <a:t> </a:t>
            </a:r>
            <a:r>
              <a:rPr lang="fr-FR" dirty="0" err="1" smtClean="0"/>
              <a:t>education</a:t>
            </a:r>
            <a:r>
              <a:rPr lang="fr-FR" dirty="0" smtClean="0"/>
              <a:t> institutions and organisations</a:t>
            </a:r>
          </a:p>
          <a:p>
            <a:r>
              <a:rPr lang="fr-FR" dirty="0" smtClean="0"/>
              <a:t>120 countries, AB </a:t>
            </a:r>
            <a:r>
              <a:rPr lang="fr-FR" dirty="0" err="1" smtClean="0"/>
              <a:t>composed</a:t>
            </a:r>
            <a:r>
              <a:rPr lang="fr-FR" dirty="0" smtClean="0"/>
              <a:t> of 20 people </a:t>
            </a:r>
            <a:r>
              <a:rPr lang="fr-FR" dirty="0" err="1" smtClean="0"/>
              <a:t>from</a:t>
            </a:r>
            <a:r>
              <a:rPr lang="fr-FR" dirty="0" smtClean="0"/>
              <a:t> all </a:t>
            </a:r>
            <a:r>
              <a:rPr lang="fr-FR" dirty="0" err="1" smtClean="0"/>
              <a:t>regions</a:t>
            </a:r>
            <a:r>
              <a:rPr lang="fr-FR" dirty="0" smtClean="0"/>
              <a:t> of the world</a:t>
            </a:r>
          </a:p>
          <a:p>
            <a:r>
              <a:rPr lang="fr-FR" dirty="0" smtClean="0"/>
              <a:t>Secretariat </a:t>
            </a:r>
            <a:r>
              <a:rPr lang="fr-FR" dirty="0" err="1" smtClean="0"/>
              <a:t>located</a:t>
            </a:r>
            <a:r>
              <a:rPr lang="fr-FR" dirty="0" smtClean="0"/>
              <a:t> in Paris, France, </a:t>
            </a:r>
            <a:r>
              <a:rPr lang="fr-FR" dirty="0" err="1" smtClean="0"/>
              <a:t>within</a:t>
            </a:r>
            <a:r>
              <a:rPr lang="fr-FR" dirty="0" smtClean="0"/>
              <a:t> </a:t>
            </a:r>
            <a:r>
              <a:rPr lang="fr-FR" dirty="0" err="1" smtClean="0"/>
              <a:t>UNESCO’s</a:t>
            </a:r>
            <a:r>
              <a:rPr lang="fr-FR" dirty="0" smtClean="0"/>
              <a:t> </a:t>
            </a:r>
            <a:r>
              <a:rPr lang="fr-FR" dirty="0" err="1" smtClean="0"/>
              <a:t>headquarters</a:t>
            </a:r>
            <a:r>
              <a:rPr lang="fr-FR" dirty="0" smtClean="0"/>
              <a:t> compound</a:t>
            </a:r>
          </a:p>
          <a:p>
            <a:r>
              <a:rPr lang="fr-FR" dirty="0" smtClean="0"/>
              <a:t>IAU </a:t>
            </a:r>
            <a:r>
              <a:rPr lang="fr-FR" dirty="0" err="1" smtClean="0"/>
              <a:t>Partners</a:t>
            </a:r>
            <a:r>
              <a:rPr lang="fr-FR" dirty="0" smtClean="0"/>
              <a:t> in ICT4IAL:</a:t>
            </a:r>
          </a:p>
          <a:p>
            <a:pPr lvl="1"/>
            <a:r>
              <a:rPr lang="fr-FR" dirty="0"/>
              <a:t>Nick </a:t>
            </a:r>
            <a:r>
              <a:rPr lang="fr-FR" dirty="0" err="1"/>
              <a:t>Poulton</a:t>
            </a:r>
            <a:r>
              <a:rPr lang="fr-FR" dirty="0"/>
              <a:t>: Editorial Assistant, IAU</a:t>
            </a:r>
          </a:p>
          <a:p>
            <a:pPr lvl="1"/>
            <a:r>
              <a:rPr lang="fr-FR" dirty="0" err="1" smtClean="0"/>
              <a:t>Serap</a:t>
            </a:r>
            <a:r>
              <a:rPr lang="fr-FR" dirty="0" smtClean="0"/>
              <a:t> </a:t>
            </a:r>
            <a:r>
              <a:rPr lang="fr-FR" dirty="0" err="1" smtClean="0"/>
              <a:t>Kurbanoglu</a:t>
            </a:r>
            <a:r>
              <a:rPr lang="fr-FR" dirty="0" smtClean="0"/>
              <a:t>: Prof. in Information </a:t>
            </a:r>
            <a:r>
              <a:rPr lang="fr-FR" dirty="0" err="1" smtClean="0"/>
              <a:t>Literacy</a:t>
            </a:r>
            <a:r>
              <a:rPr lang="fr-FR" dirty="0" smtClean="0"/>
              <a:t>, </a:t>
            </a:r>
            <a:r>
              <a:rPr lang="fr-FR" dirty="0" err="1" smtClean="0"/>
              <a:t>Haceteppe</a:t>
            </a:r>
            <a:r>
              <a:rPr lang="fr-FR" dirty="0" smtClean="0"/>
              <a:t> </a:t>
            </a:r>
            <a:r>
              <a:rPr lang="fr-FR" dirty="0" err="1" smtClean="0"/>
              <a:t>University</a:t>
            </a:r>
            <a:r>
              <a:rPr lang="fr-FR" dirty="0" smtClean="0"/>
              <a:t>, Ankara, </a:t>
            </a:r>
            <a:r>
              <a:rPr lang="fr-FR" dirty="0" err="1" smtClean="0"/>
              <a:t>Turkey</a:t>
            </a:r>
            <a:endParaRPr lang="fr-FR" dirty="0" smtClean="0"/>
          </a:p>
          <a:p>
            <a:pPr lvl="1"/>
            <a:r>
              <a:rPr lang="fr-FR" dirty="0"/>
              <a:t>Isabelle </a:t>
            </a:r>
            <a:r>
              <a:rPr lang="fr-FR" dirty="0" err="1"/>
              <a:t>Turmaine</a:t>
            </a:r>
            <a:r>
              <a:rPr lang="fr-FR" dirty="0"/>
              <a:t>: </a:t>
            </a:r>
            <a:r>
              <a:rPr lang="fr-FR" dirty="0" err="1" smtClean="0"/>
              <a:t>Director</a:t>
            </a:r>
            <a:r>
              <a:rPr lang="fr-FR" dirty="0" smtClean="0"/>
              <a:t>, Information </a:t>
            </a:r>
            <a:r>
              <a:rPr lang="fr-FR" dirty="0" err="1"/>
              <a:t>Projects</a:t>
            </a:r>
            <a:r>
              <a:rPr lang="fr-FR" dirty="0"/>
              <a:t> and Services, IAU</a:t>
            </a:r>
          </a:p>
          <a:p>
            <a:pPr lvl="1"/>
            <a:endParaRPr lang="fr-FR" dirty="0" smtClean="0"/>
          </a:p>
        </p:txBody>
      </p:sp>
    </p:spTree>
    <p:extLst>
      <p:ext uri="{BB962C8B-B14F-4D97-AF65-F5344CB8AC3E}">
        <p14:creationId xmlns:p14="http://schemas.microsoft.com/office/powerpoint/2010/main" val="114903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
            </a:r>
            <a:br>
              <a:rPr lang="fr-BE" dirty="0" smtClean="0"/>
            </a:br>
            <a:r>
              <a:rPr lang="fr-BE" dirty="0" err="1" smtClean="0"/>
              <a:t>IAU’s</a:t>
            </a:r>
            <a:r>
              <a:rPr lang="fr-BE" dirty="0" smtClean="0"/>
              <a:t> </a:t>
            </a:r>
            <a:r>
              <a:rPr lang="fr-BE" dirty="0" err="1" smtClean="0"/>
              <a:t>role</a:t>
            </a:r>
            <a:r>
              <a:rPr lang="fr-BE" dirty="0" smtClean="0"/>
              <a:t> </a:t>
            </a:r>
            <a:r>
              <a:rPr lang="fr-BE" dirty="0"/>
              <a:t>in the </a:t>
            </a:r>
            <a:r>
              <a:rPr lang="fr-BE" dirty="0" err="1" smtClean="0"/>
              <a:t>project</a:t>
            </a:r>
            <a:r>
              <a:rPr lang="fr-BE" dirty="0"/>
              <a:t/>
            </a:r>
            <a:br>
              <a:rPr lang="fr-BE" dirty="0"/>
            </a:br>
            <a:endParaRPr lang="fr-FR" dirty="0"/>
          </a:p>
        </p:txBody>
      </p:sp>
      <p:sp>
        <p:nvSpPr>
          <p:cNvPr id="3" name="Espace réservé du contenu 2"/>
          <p:cNvSpPr>
            <a:spLocks noGrp="1"/>
          </p:cNvSpPr>
          <p:nvPr>
            <p:ph idx="1"/>
          </p:nvPr>
        </p:nvSpPr>
        <p:spPr/>
        <p:txBody>
          <a:bodyPr>
            <a:normAutofit/>
          </a:bodyPr>
          <a:lstStyle/>
          <a:p>
            <a:pPr lvl="1"/>
            <a:r>
              <a:rPr lang="fr-BE" dirty="0" smtClean="0"/>
              <a:t>To </a:t>
            </a:r>
            <a:r>
              <a:rPr lang="fr-BE" dirty="0" err="1" smtClean="0"/>
              <a:t>integrate</a:t>
            </a:r>
            <a:r>
              <a:rPr lang="fr-BE" dirty="0" smtClean="0"/>
              <a:t> the perspective of the </a:t>
            </a:r>
            <a:r>
              <a:rPr lang="fr-BE" dirty="0" err="1" smtClean="0"/>
              <a:t>higher</a:t>
            </a:r>
            <a:r>
              <a:rPr lang="fr-BE" dirty="0" smtClean="0"/>
              <a:t> </a:t>
            </a:r>
            <a:r>
              <a:rPr lang="fr-BE" dirty="0" err="1" smtClean="0"/>
              <a:t>education</a:t>
            </a:r>
            <a:r>
              <a:rPr lang="fr-BE" dirty="0" smtClean="0"/>
              <a:t> </a:t>
            </a:r>
            <a:r>
              <a:rPr lang="fr-BE" dirty="0" err="1" smtClean="0"/>
              <a:t>sector</a:t>
            </a:r>
            <a:r>
              <a:rPr lang="fr-BE" dirty="0" smtClean="0"/>
              <a:t> in the </a:t>
            </a:r>
            <a:r>
              <a:rPr lang="fr-BE" dirty="0" err="1" smtClean="0"/>
              <a:t>project</a:t>
            </a:r>
            <a:r>
              <a:rPr lang="fr-BE" dirty="0" smtClean="0"/>
              <a:t> and in </a:t>
            </a:r>
            <a:r>
              <a:rPr lang="fr-BE" dirty="0"/>
              <a:t>the </a:t>
            </a:r>
            <a:r>
              <a:rPr lang="fr-BE" dirty="0" err="1"/>
              <a:t>development</a:t>
            </a:r>
            <a:r>
              <a:rPr lang="fr-BE" dirty="0"/>
              <a:t> </a:t>
            </a:r>
            <a:r>
              <a:rPr lang="fr-BE" dirty="0" smtClean="0"/>
              <a:t>and validation of </a:t>
            </a:r>
            <a:r>
              <a:rPr lang="fr-BE" dirty="0"/>
              <a:t>the </a:t>
            </a:r>
            <a:r>
              <a:rPr lang="fr-BE" dirty="0" smtClean="0"/>
              <a:t>Guidelines</a:t>
            </a:r>
          </a:p>
          <a:p>
            <a:pPr lvl="2"/>
            <a:r>
              <a:rPr lang="fr-BE" dirty="0" smtClean="0"/>
              <a:t>IAU + </a:t>
            </a:r>
            <a:r>
              <a:rPr lang="fr-BE" dirty="0" err="1" smtClean="0"/>
              <a:t>some</a:t>
            </a:r>
            <a:r>
              <a:rPr lang="fr-BE" dirty="0" smtClean="0"/>
              <a:t> 15 IAU </a:t>
            </a:r>
            <a:r>
              <a:rPr lang="fr-BE" dirty="0" err="1" smtClean="0"/>
              <a:t>Member</a:t>
            </a:r>
            <a:r>
              <a:rPr lang="fr-BE" dirty="0" smtClean="0"/>
              <a:t> </a:t>
            </a:r>
            <a:r>
              <a:rPr lang="fr-BE" dirty="0" err="1" smtClean="0"/>
              <a:t>Universities</a:t>
            </a:r>
            <a:r>
              <a:rPr lang="fr-BE" dirty="0" smtClean="0"/>
              <a:t> in Porto (</a:t>
            </a:r>
            <a:r>
              <a:rPr lang="fr-BE" dirty="0" err="1" smtClean="0"/>
              <a:t>development</a:t>
            </a:r>
            <a:r>
              <a:rPr lang="fr-BE" dirty="0" smtClean="0"/>
              <a:t>) and in Riga (validation)</a:t>
            </a:r>
            <a:endParaRPr lang="fr-BE" dirty="0"/>
          </a:p>
          <a:p>
            <a:pPr lvl="1"/>
            <a:r>
              <a:rPr lang="fr-BE" dirty="0" smtClean="0"/>
              <a:t>To </a:t>
            </a:r>
            <a:r>
              <a:rPr lang="fr-BE" dirty="0"/>
              <a:t>trial the Guidelines</a:t>
            </a:r>
          </a:p>
          <a:p>
            <a:pPr lvl="2"/>
            <a:r>
              <a:rPr lang="fr-BE" sz="2800" dirty="0"/>
              <a:t>At the </a:t>
            </a:r>
            <a:r>
              <a:rPr lang="fr-BE" sz="2800" dirty="0" err="1" smtClean="0"/>
              <a:t>organization</a:t>
            </a:r>
            <a:r>
              <a:rPr lang="fr-BE" sz="2800" dirty="0" smtClean="0"/>
              <a:t> (IAU) </a:t>
            </a:r>
            <a:r>
              <a:rPr lang="fr-BE" sz="2800" dirty="0" err="1"/>
              <a:t>level</a:t>
            </a:r>
            <a:endParaRPr lang="fr-BE" sz="2800" dirty="0"/>
          </a:p>
          <a:p>
            <a:pPr lvl="2"/>
            <a:r>
              <a:rPr lang="fr-BE" sz="2800" dirty="0"/>
              <a:t>At </a:t>
            </a:r>
            <a:r>
              <a:rPr lang="fr-BE" sz="2800" dirty="0" err="1" smtClean="0"/>
              <a:t>institutional</a:t>
            </a:r>
            <a:r>
              <a:rPr lang="fr-BE" sz="2800" dirty="0" smtClean="0"/>
              <a:t> </a:t>
            </a:r>
            <a:r>
              <a:rPr lang="fr-BE" sz="2800" dirty="0" err="1" smtClean="0"/>
              <a:t>level</a:t>
            </a:r>
            <a:r>
              <a:rPr lang="fr-BE" sz="2800" dirty="0" smtClean="0"/>
              <a:t> </a:t>
            </a:r>
            <a:r>
              <a:rPr lang="fr-BE" sz="2800" dirty="0"/>
              <a:t>(IAU </a:t>
            </a:r>
            <a:r>
              <a:rPr lang="fr-BE" sz="2800" dirty="0" err="1"/>
              <a:t>Member</a:t>
            </a:r>
            <a:r>
              <a:rPr lang="fr-BE" sz="2800" dirty="0"/>
              <a:t>)</a:t>
            </a:r>
          </a:p>
          <a:p>
            <a:pPr lvl="3"/>
            <a:r>
              <a:rPr lang="fr-BE" sz="2800" dirty="0"/>
              <a:t>Open </a:t>
            </a:r>
            <a:r>
              <a:rPr lang="fr-BE" sz="2800" dirty="0" err="1"/>
              <a:t>University</a:t>
            </a:r>
            <a:r>
              <a:rPr lang="fr-BE" sz="2800" dirty="0"/>
              <a:t> of </a:t>
            </a:r>
            <a:r>
              <a:rPr lang="fr-BE" sz="2800" dirty="0" err="1"/>
              <a:t>Catalonia</a:t>
            </a:r>
            <a:r>
              <a:rPr lang="fr-BE" sz="2800" dirty="0"/>
              <a:t>, Spain</a:t>
            </a:r>
          </a:p>
          <a:p>
            <a:endParaRPr lang="fr-FR" dirty="0"/>
          </a:p>
        </p:txBody>
      </p:sp>
    </p:spTree>
    <p:extLst>
      <p:ext uri="{BB962C8B-B14F-4D97-AF65-F5344CB8AC3E}">
        <p14:creationId xmlns:p14="http://schemas.microsoft.com/office/powerpoint/2010/main" val="319135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IAU’s</a:t>
            </a:r>
            <a:r>
              <a:rPr lang="fr-FR" dirty="0" smtClean="0"/>
              <a:t> </a:t>
            </a:r>
            <a:r>
              <a:rPr lang="fr-FR" dirty="0" err="1" smtClean="0"/>
              <a:t>reasons</a:t>
            </a:r>
            <a:r>
              <a:rPr lang="fr-FR" dirty="0" smtClean="0"/>
              <a:t> for </a:t>
            </a:r>
            <a:r>
              <a:rPr lang="fr-FR" dirty="0" err="1" smtClean="0"/>
              <a:t>partnering</a:t>
            </a:r>
            <a:endParaRPr lang="fr-FR" dirty="0"/>
          </a:p>
        </p:txBody>
      </p:sp>
      <p:sp>
        <p:nvSpPr>
          <p:cNvPr id="3" name="Espace réservé du contenu 2"/>
          <p:cNvSpPr>
            <a:spLocks noGrp="1"/>
          </p:cNvSpPr>
          <p:nvPr>
            <p:ph idx="1"/>
          </p:nvPr>
        </p:nvSpPr>
        <p:spPr/>
        <p:txBody>
          <a:bodyPr>
            <a:normAutofit lnSpcReduction="10000"/>
          </a:bodyPr>
          <a:lstStyle/>
          <a:p>
            <a:pPr marL="514350" indent="-514350">
              <a:buAutoNum type="arabicPeriod"/>
            </a:pPr>
            <a:r>
              <a:rPr lang="fr-FR" dirty="0" smtClean="0"/>
              <a:t>To </a:t>
            </a:r>
            <a:r>
              <a:rPr lang="fr-FR" dirty="0" err="1" smtClean="0"/>
              <a:t>be</a:t>
            </a:r>
            <a:r>
              <a:rPr lang="fr-FR" dirty="0" smtClean="0"/>
              <a:t> certain </a:t>
            </a:r>
            <a:r>
              <a:rPr lang="fr-FR" dirty="0" err="1" smtClean="0"/>
              <a:t>that</a:t>
            </a:r>
            <a:r>
              <a:rPr lang="fr-FR" dirty="0" smtClean="0"/>
              <a:t> </a:t>
            </a:r>
            <a:r>
              <a:rPr lang="fr-FR" dirty="0" err="1" smtClean="0"/>
              <a:t>accessibility</a:t>
            </a:r>
            <a:r>
              <a:rPr lang="fr-FR" dirty="0" smtClean="0"/>
              <a:t> </a:t>
            </a:r>
            <a:r>
              <a:rPr lang="fr-FR" dirty="0" err="1" smtClean="0"/>
              <a:t>is</a:t>
            </a:r>
            <a:r>
              <a:rPr lang="fr-FR" dirty="0"/>
              <a:t> </a:t>
            </a:r>
            <a:r>
              <a:rPr lang="fr-FR" dirty="0" err="1" smtClean="0"/>
              <a:t>correctly</a:t>
            </a:r>
            <a:r>
              <a:rPr lang="fr-FR" dirty="0" smtClean="0"/>
              <a:t> </a:t>
            </a:r>
            <a:r>
              <a:rPr lang="fr-FR" dirty="0" err="1" smtClean="0"/>
              <a:t>understood</a:t>
            </a:r>
            <a:r>
              <a:rPr lang="fr-FR" dirty="0" smtClean="0"/>
              <a:t> and </a:t>
            </a:r>
            <a:r>
              <a:rPr lang="fr-FR" dirty="0" err="1" smtClean="0"/>
              <a:t>implemented</a:t>
            </a:r>
            <a:r>
              <a:rPr lang="fr-FR" dirty="0" smtClean="0"/>
              <a:t> to stop </a:t>
            </a:r>
            <a:r>
              <a:rPr lang="fr-FR" dirty="0" err="1" smtClean="0"/>
              <a:t>hearing</a:t>
            </a:r>
            <a:r>
              <a:rPr lang="fr-FR" dirty="0" smtClean="0"/>
              <a:t> </a:t>
            </a:r>
            <a:r>
              <a:rPr lang="fr-FR" dirty="0" err="1" smtClean="0"/>
              <a:t>statements</a:t>
            </a:r>
            <a:r>
              <a:rPr lang="fr-FR" dirty="0" smtClean="0"/>
              <a:t> </a:t>
            </a:r>
            <a:r>
              <a:rPr lang="fr-FR" dirty="0" err="1" smtClean="0"/>
              <a:t>such</a:t>
            </a:r>
            <a:r>
              <a:rPr lang="fr-FR" dirty="0" smtClean="0"/>
              <a:t> as:</a:t>
            </a:r>
            <a:endParaRPr lang="fr-FR" dirty="0"/>
          </a:p>
          <a:p>
            <a:pPr lvl="1"/>
            <a:r>
              <a:rPr lang="fr-FR" dirty="0" smtClean="0"/>
              <a:t>‘</a:t>
            </a:r>
            <a:r>
              <a:rPr lang="fr-FR" dirty="0" err="1" smtClean="0"/>
              <a:t>My</a:t>
            </a:r>
            <a:r>
              <a:rPr lang="fr-FR" dirty="0" smtClean="0"/>
              <a:t> document/ course/ info </a:t>
            </a:r>
            <a:r>
              <a:rPr lang="fr-FR" dirty="0" err="1" smtClean="0"/>
              <a:t>is</a:t>
            </a:r>
            <a:r>
              <a:rPr lang="fr-FR" dirty="0" smtClean="0"/>
              <a:t> online, </a:t>
            </a:r>
            <a:r>
              <a:rPr lang="fr-FR" dirty="0" err="1" smtClean="0"/>
              <a:t>hence</a:t>
            </a:r>
            <a:r>
              <a:rPr lang="fr-FR" dirty="0" smtClean="0"/>
              <a:t> </a:t>
            </a:r>
            <a:r>
              <a:rPr lang="fr-FR" dirty="0" err="1" smtClean="0"/>
              <a:t>it</a:t>
            </a:r>
            <a:r>
              <a:rPr lang="fr-FR" dirty="0" smtClean="0"/>
              <a:t> </a:t>
            </a:r>
            <a:r>
              <a:rPr lang="fr-FR" dirty="0" err="1" smtClean="0"/>
              <a:t>is</a:t>
            </a:r>
            <a:r>
              <a:rPr lang="fr-FR" dirty="0" smtClean="0"/>
              <a:t> accessible’; </a:t>
            </a:r>
          </a:p>
          <a:p>
            <a:pPr lvl="1"/>
            <a:r>
              <a:rPr lang="fr-FR" dirty="0" smtClean="0"/>
              <a:t>‘</a:t>
            </a:r>
            <a:r>
              <a:rPr lang="fr-FR" dirty="0" err="1" smtClean="0"/>
              <a:t>My</a:t>
            </a:r>
            <a:r>
              <a:rPr lang="fr-FR" dirty="0" smtClean="0"/>
              <a:t> document/ course/ info </a:t>
            </a:r>
            <a:r>
              <a:rPr lang="fr-FR" dirty="0" err="1" smtClean="0"/>
              <a:t>is</a:t>
            </a:r>
            <a:r>
              <a:rPr lang="fr-FR" dirty="0" smtClean="0"/>
              <a:t> </a:t>
            </a:r>
            <a:r>
              <a:rPr lang="fr-FR" dirty="0" err="1" smtClean="0"/>
              <a:t>released</a:t>
            </a:r>
            <a:r>
              <a:rPr lang="fr-FR" dirty="0" smtClean="0"/>
              <a:t> </a:t>
            </a:r>
            <a:r>
              <a:rPr lang="fr-FR" dirty="0" err="1" smtClean="0"/>
              <a:t>under</a:t>
            </a:r>
            <a:r>
              <a:rPr lang="fr-FR" dirty="0" smtClean="0"/>
              <a:t> an open source </a:t>
            </a:r>
            <a:r>
              <a:rPr lang="fr-FR" dirty="0" err="1" smtClean="0"/>
              <a:t>license</a:t>
            </a:r>
            <a:r>
              <a:rPr lang="fr-FR" dirty="0" smtClean="0"/>
              <a:t>, </a:t>
            </a:r>
            <a:r>
              <a:rPr lang="fr-FR" dirty="0" err="1" smtClean="0"/>
              <a:t>hence</a:t>
            </a:r>
            <a:r>
              <a:rPr lang="fr-FR" dirty="0" smtClean="0"/>
              <a:t> </a:t>
            </a:r>
            <a:r>
              <a:rPr lang="fr-FR" dirty="0" err="1" smtClean="0"/>
              <a:t>it</a:t>
            </a:r>
            <a:r>
              <a:rPr lang="fr-FR" dirty="0" smtClean="0"/>
              <a:t> </a:t>
            </a:r>
            <a:r>
              <a:rPr lang="fr-FR" dirty="0" err="1" smtClean="0"/>
              <a:t>is</a:t>
            </a:r>
            <a:r>
              <a:rPr lang="fr-FR" dirty="0" smtClean="0"/>
              <a:t> accessible’</a:t>
            </a:r>
          </a:p>
          <a:p>
            <a:pPr marL="457200" lvl="1" indent="0">
              <a:buNone/>
            </a:pPr>
            <a:r>
              <a:rPr lang="fr-FR" dirty="0" err="1" smtClean="0"/>
              <a:t>While</a:t>
            </a:r>
            <a:r>
              <a:rPr lang="fr-FR" dirty="0" smtClean="0"/>
              <a:t> positive, not </a:t>
            </a:r>
            <a:r>
              <a:rPr lang="fr-FR" dirty="0" err="1" smtClean="0"/>
              <a:t>sufficient</a:t>
            </a:r>
            <a:r>
              <a:rPr lang="fr-FR" dirty="0" smtClean="0"/>
              <a:t> for a document/ course/ info to </a:t>
            </a:r>
            <a:r>
              <a:rPr lang="fr-FR" dirty="0" err="1" smtClean="0"/>
              <a:t>be</a:t>
            </a:r>
            <a:r>
              <a:rPr lang="fr-FR" dirty="0" smtClean="0"/>
              <a:t> accessible to all, </a:t>
            </a:r>
            <a:r>
              <a:rPr lang="fr-FR" dirty="0" err="1" smtClean="0"/>
              <a:t>ie</a:t>
            </a:r>
            <a:r>
              <a:rPr lang="fr-FR" dirty="0" smtClean="0"/>
              <a:t> people/ </a:t>
            </a:r>
            <a:r>
              <a:rPr lang="fr-FR" dirty="0" err="1" smtClean="0"/>
              <a:t>students</a:t>
            </a:r>
            <a:r>
              <a:rPr lang="fr-FR" dirty="0" smtClean="0"/>
              <a:t> </a:t>
            </a:r>
            <a:r>
              <a:rPr lang="fr-FR" dirty="0" err="1" smtClean="0"/>
              <a:t>with</a:t>
            </a:r>
            <a:r>
              <a:rPr lang="fr-FR" dirty="0" smtClean="0"/>
              <a:t> a (permanent or </a:t>
            </a:r>
            <a:r>
              <a:rPr lang="fr-FR" dirty="0" err="1" smtClean="0"/>
              <a:t>temporary</a:t>
            </a:r>
            <a:r>
              <a:rPr lang="fr-FR" dirty="0" smtClean="0"/>
              <a:t>) </a:t>
            </a:r>
            <a:r>
              <a:rPr lang="fr-FR" dirty="0" err="1" smtClean="0"/>
              <a:t>disability</a:t>
            </a:r>
            <a:r>
              <a:rPr lang="fr-FR" dirty="0" smtClean="0"/>
              <a:t>.</a:t>
            </a:r>
          </a:p>
          <a:p>
            <a:pPr marL="0" indent="0">
              <a:buNone/>
            </a:pPr>
            <a:endParaRPr lang="fr-FR" dirty="0" smtClean="0"/>
          </a:p>
          <a:p>
            <a:pPr marL="457200" lvl="1" indent="0">
              <a:buNone/>
            </a:pPr>
            <a:endParaRPr lang="fr-FR"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57293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IAU’s</a:t>
            </a:r>
            <a:r>
              <a:rPr lang="fr-FR" dirty="0"/>
              <a:t> </a:t>
            </a:r>
            <a:r>
              <a:rPr lang="fr-FR" dirty="0" err="1"/>
              <a:t>reasons</a:t>
            </a:r>
            <a:r>
              <a:rPr lang="fr-FR" dirty="0"/>
              <a:t> for </a:t>
            </a:r>
            <a:r>
              <a:rPr lang="fr-FR" dirty="0" err="1"/>
              <a:t>partnering</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2. To </a:t>
            </a:r>
            <a:r>
              <a:rPr lang="fr-FR" dirty="0" err="1" smtClean="0"/>
              <a:t>increase</a:t>
            </a:r>
            <a:r>
              <a:rPr lang="fr-FR" dirty="0" smtClean="0"/>
              <a:t> the </a:t>
            </a:r>
            <a:r>
              <a:rPr lang="fr-FR" dirty="0" err="1" smtClean="0"/>
              <a:t>number</a:t>
            </a:r>
            <a:r>
              <a:rPr lang="fr-FR" dirty="0" smtClean="0"/>
              <a:t> of people </a:t>
            </a:r>
            <a:r>
              <a:rPr lang="fr-FR" dirty="0" err="1" smtClean="0"/>
              <a:t>with</a:t>
            </a:r>
            <a:r>
              <a:rPr lang="fr-FR" dirty="0" smtClean="0"/>
              <a:t> a </a:t>
            </a:r>
            <a:r>
              <a:rPr lang="fr-FR" dirty="0" err="1" smtClean="0"/>
              <a:t>disability</a:t>
            </a:r>
            <a:r>
              <a:rPr lang="fr-FR" dirty="0" smtClean="0"/>
              <a:t> at </a:t>
            </a:r>
            <a:r>
              <a:rPr lang="fr-FR" dirty="0" err="1" smtClean="0"/>
              <a:t>higher</a:t>
            </a:r>
            <a:r>
              <a:rPr lang="fr-FR" dirty="0" smtClean="0"/>
              <a:t> </a:t>
            </a:r>
            <a:r>
              <a:rPr lang="fr-FR" dirty="0" err="1" smtClean="0"/>
              <a:t>education</a:t>
            </a:r>
            <a:r>
              <a:rPr lang="fr-FR" dirty="0" smtClean="0"/>
              <a:t> </a:t>
            </a:r>
            <a:r>
              <a:rPr lang="fr-FR" dirty="0" err="1" smtClean="0"/>
              <a:t>level</a:t>
            </a:r>
            <a:endParaRPr lang="fr-FR" dirty="0" smtClean="0"/>
          </a:p>
          <a:p>
            <a:pPr lvl="1"/>
            <a:r>
              <a:rPr lang="fr-FR" dirty="0" err="1" smtClean="0"/>
              <a:t>According</a:t>
            </a:r>
            <a:r>
              <a:rPr lang="fr-FR" dirty="0" smtClean="0"/>
              <a:t> to the UN, </a:t>
            </a:r>
            <a:r>
              <a:rPr lang="fr-FR" dirty="0" err="1" smtClean="0"/>
              <a:t>disabled</a:t>
            </a:r>
            <a:r>
              <a:rPr lang="fr-FR" dirty="0" smtClean="0"/>
              <a:t> people </a:t>
            </a:r>
            <a:r>
              <a:rPr lang="fr-FR" dirty="0" err="1" smtClean="0"/>
              <a:t>represent</a:t>
            </a:r>
            <a:r>
              <a:rPr lang="fr-FR" dirty="0" smtClean="0"/>
              <a:t> 15% of </a:t>
            </a:r>
            <a:r>
              <a:rPr lang="fr-FR" dirty="0" err="1" smtClean="0"/>
              <a:t>worldwide</a:t>
            </a:r>
            <a:r>
              <a:rPr lang="fr-FR" dirty="0" smtClean="0"/>
              <a:t> population </a:t>
            </a:r>
          </a:p>
          <a:p>
            <a:pPr marL="857250" lvl="2" indent="0">
              <a:buNone/>
            </a:pPr>
            <a:r>
              <a:rPr lang="fr-FR" dirty="0" err="1" smtClean="0"/>
              <a:t>Largest</a:t>
            </a:r>
            <a:r>
              <a:rPr lang="fr-FR" dirty="0" smtClean="0"/>
              <a:t> </a:t>
            </a:r>
            <a:r>
              <a:rPr lang="fr-FR" dirty="0" err="1" smtClean="0"/>
              <a:t>minority</a:t>
            </a:r>
            <a:r>
              <a:rPr lang="fr-FR" dirty="0"/>
              <a:t> </a:t>
            </a:r>
            <a:r>
              <a:rPr lang="fr-FR" dirty="0" smtClean="0"/>
              <a:t>and </a:t>
            </a:r>
            <a:r>
              <a:rPr lang="fr-FR" dirty="0" err="1" smtClean="0"/>
              <a:t>Growing</a:t>
            </a:r>
            <a:r>
              <a:rPr lang="fr-FR" dirty="0" smtClean="0"/>
              <a:t> </a:t>
            </a:r>
            <a:r>
              <a:rPr lang="fr-FR" dirty="0" err="1" smtClean="0"/>
              <a:t>minority</a:t>
            </a:r>
            <a:r>
              <a:rPr lang="fr-FR" dirty="0" smtClean="0"/>
              <a:t> (</a:t>
            </a:r>
            <a:r>
              <a:rPr lang="fr-FR" dirty="0" err="1" smtClean="0"/>
              <a:t>ageing</a:t>
            </a:r>
            <a:r>
              <a:rPr lang="fr-FR" dirty="0" smtClean="0"/>
              <a:t> population; </a:t>
            </a:r>
            <a:r>
              <a:rPr lang="fr-FR" dirty="0" err="1" smtClean="0"/>
              <a:t>conflicts</a:t>
            </a:r>
            <a:r>
              <a:rPr lang="fr-FR" dirty="0" smtClean="0"/>
              <a:t>; </a:t>
            </a:r>
            <a:r>
              <a:rPr lang="fr-FR" dirty="0" err="1" smtClean="0"/>
              <a:t>natural</a:t>
            </a:r>
            <a:r>
              <a:rPr lang="fr-FR" dirty="0" smtClean="0"/>
              <a:t> </a:t>
            </a:r>
            <a:r>
              <a:rPr lang="fr-FR" dirty="0" err="1" smtClean="0"/>
              <a:t>disasters</a:t>
            </a:r>
            <a:r>
              <a:rPr lang="fr-FR" dirty="0" smtClean="0"/>
              <a:t>)</a:t>
            </a:r>
          </a:p>
          <a:p>
            <a:pPr marL="914400" lvl="1" indent="-457200"/>
            <a:r>
              <a:rPr lang="fr-FR" dirty="0" smtClean="0"/>
              <a:t>But how </a:t>
            </a:r>
            <a:r>
              <a:rPr lang="fr-FR" dirty="0" err="1" smtClean="0"/>
              <a:t>many</a:t>
            </a:r>
            <a:r>
              <a:rPr lang="fr-FR" dirty="0" smtClean="0"/>
              <a:t> </a:t>
            </a:r>
            <a:r>
              <a:rPr lang="fr-FR" dirty="0" err="1" smtClean="0"/>
              <a:t>disabled</a:t>
            </a:r>
            <a:r>
              <a:rPr lang="fr-FR" dirty="0" smtClean="0"/>
              <a:t> </a:t>
            </a:r>
            <a:r>
              <a:rPr lang="fr-FR" dirty="0" err="1" smtClean="0"/>
              <a:t>students</a:t>
            </a:r>
            <a:r>
              <a:rPr lang="fr-FR" dirty="0" smtClean="0"/>
              <a:t> in </a:t>
            </a:r>
            <a:r>
              <a:rPr lang="fr-FR" dirty="0" err="1" smtClean="0"/>
              <a:t>higher</a:t>
            </a:r>
            <a:r>
              <a:rPr lang="fr-FR" dirty="0" smtClean="0"/>
              <a:t> </a:t>
            </a:r>
            <a:r>
              <a:rPr lang="fr-FR" dirty="0" err="1" smtClean="0"/>
              <a:t>education</a:t>
            </a:r>
            <a:r>
              <a:rPr lang="fr-FR" dirty="0" smtClean="0"/>
              <a:t>?</a:t>
            </a:r>
          </a:p>
          <a:p>
            <a:pPr marL="914400" lvl="1" indent="-457200"/>
            <a:r>
              <a:rPr lang="fr-FR" dirty="0" smtClean="0"/>
              <a:t>How </a:t>
            </a:r>
            <a:r>
              <a:rPr lang="fr-FR" dirty="0" err="1" smtClean="0"/>
              <a:t>many</a:t>
            </a:r>
            <a:r>
              <a:rPr lang="fr-FR" dirty="0" smtClean="0"/>
              <a:t> </a:t>
            </a:r>
            <a:r>
              <a:rPr lang="fr-FR" dirty="0" err="1" smtClean="0"/>
              <a:t>academics</a:t>
            </a:r>
            <a:r>
              <a:rPr lang="fr-FR" dirty="0" smtClean="0"/>
              <a:t> </a:t>
            </a:r>
            <a:r>
              <a:rPr lang="fr-FR" dirty="0" err="1" smtClean="0"/>
              <a:t>with</a:t>
            </a:r>
            <a:r>
              <a:rPr lang="fr-FR" dirty="0" smtClean="0"/>
              <a:t> a </a:t>
            </a:r>
            <a:r>
              <a:rPr lang="fr-FR" dirty="0" err="1" smtClean="0"/>
              <a:t>disability</a:t>
            </a:r>
            <a:r>
              <a:rPr lang="fr-FR" dirty="0" smtClean="0"/>
              <a:t>?</a:t>
            </a:r>
          </a:p>
          <a:p>
            <a:pPr marL="457200" lvl="1" indent="0">
              <a:buNone/>
            </a:pPr>
            <a:endParaRPr lang="fr-FR" dirty="0"/>
          </a:p>
        </p:txBody>
      </p:sp>
    </p:spTree>
    <p:extLst>
      <p:ext uri="{BB962C8B-B14F-4D97-AF65-F5344CB8AC3E}">
        <p14:creationId xmlns:p14="http://schemas.microsoft.com/office/powerpoint/2010/main" val="242073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IAU’s</a:t>
            </a:r>
            <a:r>
              <a:rPr lang="fr-FR" dirty="0"/>
              <a:t> </a:t>
            </a:r>
            <a:r>
              <a:rPr lang="fr-FR" dirty="0" err="1"/>
              <a:t>reasons</a:t>
            </a:r>
            <a:r>
              <a:rPr lang="fr-FR" dirty="0"/>
              <a:t> for </a:t>
            </a:r>
            <a:r>
              <a:rPr lang="fr-FR" dirty="0" err="1"/>
              <a:t>partnering</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en-US" dirty="0" smtClean="0"/>
              <a:t>Statistics on people with disabilities at higher education level are difficult to find (more so for disaggregated data by disability</a:t>
            </a:r>
            <a:r>
              <a:rPr lang="en-US" dirty="0"/>
              <a:t>)</a:t>
            </a:r>
            <a:endParaRPr lang="en-US" dirty="0" smtClean="0"/>
          </a:p>
          <a:p>
            <a:pPr marL="0" indent="0">
              <a:buNone/>
            </a:pPr>
            <a:endParaRPr lang="en-US" dirty="0" smtClean="0"/>
          </a:p>
          <a:p>
            <a:pPr lvl="1"/>
            <a:r>
              <a:rPr lang="en-US" dirty="0" smtClean="0"/>
              <a:t>Disability Statistics managed by Cornell University : in </a:t>
            </a:r>
            <a:r>
              <a:rPr lang="en-US" dirty="0"/>
              <a:t>the year 2013 only </a:t>
            </a:r>
            <a:r>
              <a:rPr lang="en-US" dirty="0" smtClean="0"/>
              <a:t>13.5%  </a:t>
            </a:r>
            <a:r>
              <a:rPr lang="en-US" dirty="0"/>
              <a:t>of non-institutionalized persons aged 21 to 64 with a disability in the </a:t>
            </a:r>
            <a:r>
              <a:rPr lang="en-US" dirty="0" smtClean="0"/>
              <a:t>US </a:t>
            </a:r>
            <a:r>
              <a:rPr lang="en-US" dirty="0"/>
              <a:t>have an educational attainment of a BA degree or higher, compared to 32.1 </a:t>
            </a:r>
            <a:r>
              <a:rPr lang="en-US" dirty="0" smtClean="0"/>
              <a:t>% </a:t>
            </a:r>
            <a:r>
              <a:rPr lang="en-US" dirty="0"/>
              <a:t>for persons without a disability.</a:t>
            </a:r>
            <a:endParaRPr lang="fr-FR" dirty="0"/>
          </a:p>
          <a:p>
            <a:pPr lvl="1"/>
            <a:r>
              <a:rPr lang="en-US" dirty="0" smtClean="0"/>
              <a:t>in </a:t>
            </a:r>
            <a:r>
              <a:rPr lang="en-US" dirty="0"/>
              <a:t>the UK, according to the Higher Education Statistics Agency (HESA), in 2013/2014, </a:t>
            </a:r>
            <a:r>
              <a:rPr lang="en-US" dirty="0" smtClean="0"/>
              <a:t>only 3.4</a:t>
            </a:r>
            <a:r>
              <a:rPr lang="en-US" dirty="0"/>
              <a:t>% of full-time academic staff had a disability.</a:t>
            </a:r>
            <a:endParaRPr lang="fr-FR" dirty="0"/>
          </a:p>
          <a:p>
            <a:pPr marL="0" indent="0">
              <a:buNone/>
            </a:pPr>
            <a:endParaRPr lang="fr-FR" dirty="0"/>
          </a:p>
        </p:txBody>
      </p:sp>
    </p:spTree>
    <p:extLst>
      <p:ext uri="{BB962C8B-B14F-4D97-AF65-F5344CB8AC3E}">
        <p14:creationId xmlns:p14="http://schemas.microsoft.com/office/powerpoint/2010/main" val="191959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IAU’s</a:t>
            </a:r>
            <a:r>
              <a:rPr lang="fr-FR" dirty="0"/>
              <a:t> </a:t>
            </a:r>
            <a:r>
              <a:rPr lang="fr-FR" dirty="0" err="1"/>
              <a:t>reasons</a:t>
            </a:r>
            <a:r>
              <a:rPr lang="fr-FR" dirty="0"/>
              <a:t> for </a:t>
            </a:r>
            <a:r>
              <a:rPr lang="fr-FR" dirty="0" err="1"/>
              <a:t>partnering</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3. To help </a:t>
            </a:r>
            <a:r>
              <a:rPr lang="fr-FR" dirty="0" err="1" smtClean="0"/>
              <a:t>our</a:t>
            </a:r>
            <a:r>
              <a:rPr lang="fr-FR" dirty="0" smtClean="0"/>
              <a:t> </a:t>
            </a:r>
            <a:r>
              <a:rPr lang="fr-FR" dirty="0" err="1" smtClean="0"/>
              <a:t>Members</a:t>
            </a:r>
            <a:r>
              <a:rPr lang="fr-FR" dirty="0" smtClean="0"/>
              <a:t> and the </a:t>
            </a:r>
            <a:r>
              <a:rPr lang="fr-FR" dirty="0" err="1" smtClean="0"/>
              <a:t>higher</a:t>
            </a:r>
            <a:r>
              <a:rPr lang="fr-FR" dirty="0" smtClean="0"/>
              <a:t> </a:t>
            </a:r>
            <a:r>
              <a:rPr lang="fr-FR" dirty="0" err="1" smtClean="0"/>
              <a:t>education</a:t>
            </a:r>
            <a:r>
              <a:rPr lang="fr-FR" dirty="0" smtClean="0"/>
              <a:t> </a:t>
            </a:r>
            <a:r>
              <a:rPr lang="fr-FR" dirty="0" err="1" smtClean="0"/>
              <a:t>community</a:t>
            </a:r>
            <a:r>
              <a:rPr lang="fr-FR" dirty="0" smtClean="0"/>
              <a:t> to </a:t>
            </a:r>
            <a:r>
              <a:rPr lang="fr-FR" dirty="0" err="1" smtClean="0"/>
              <a:t>comply</a:t>
            </a:r>
            <a:r>
              <a:rPr lang="fr-FR" dirty="0" smtClean="0"/>
              <a:t> </a:t>
            </a:r>
            <a:r>
              <a:rPr lang="fr-FR" dirty="0" err="1" smtClean="0"/>
              <a:t>with</a:t>
            </a:r>
            <a:r>
              <a:rPr lang="fr-FR" dirty="0" smtClean="0"/>
              <a:t> a </a:t>
            </a:r>
            <a:r>
              <a:rPr lang="fr-FR" dirty="0" err="1" smtClean="0"/>
              <a:t>human</a:t>
            </a:r>
            <a:r>
              <a:rPr lang="fr-FR" dirty="0" smtClean="0"/>
              <a:t> right (right to </a:t>
            </a:r>
            <a:r>
              <a:rPr lang="fr-FR" dirty="0" err="1" smtClean="0"/>
              <a:t>education</a:t>
            </a:r>
            <a:r>
              <a:rPr lang="fr-FR" dirty="0" smtClean="0"/>
              <a:t> for all) and national, </a:t>
            </a:r>
            <a:r>
              <a:rPr lang="fr-FR" dirty="0" err="1" smtClean="0"/>
              <a:t>regional</a:t>
            </a:r>
            <a:r>
              <a:rPr lang="fr-FR" dirty="0" smtClean="0"/>
              <a:t> and international </a:t>
            </a:r>
            <a:r>
              <a:rPr lang="fr-FR" dirty="0" err="1" smtClean="0"/>
              <a:t>policies</a:t>
            </a:r>
            <a:r>
              <a:rPr lang="fr-FR" dirty="0" smtClean="0"/>
              <a:t> and conventions.</a:t>
            </a:r>
          </a:p>
          <a:p>
            <a:pPr marL="0" indent="0">
              <a:buNone/>
            </a:pPr>
            <a:endParaRPr lang="fr-FR" i="1" dirty="0" smtClean="0"/>
          </a:p>
          <a:p>
            <a:pPr marL="0" indent="0">
              <a:buNone/>
            </a:pPr>
            <a:r>
              <a:rPr lang="fr-FR" i="1" dirty="0" err="1" smtClean="0"/>
              <a:t>Example</a:t>
            </a:r>
            <a:r>
              <a:rPr lang="fr-FR" dirty="0" smtClean="0"/>
              <a:t>: UN </a:t>
            </a:r>
            <a:r>
              <a:rPr lang="fr-FR" dirty="0" err="1" smtClean="0"/>
              <a:t>Sustainable</a:t>
            </a:r>
            <a:r>
              <a:rPr lang="fr-FR" dirty="0" smtClean="0"/>
              <a:t> </a:t>
            </a:r>
            <a:r>
              <a:rPr lang="fr-FR" dirty="0" err="1" smtClean="0"/>
              <a:t>Development</a:t>
            </a:r>
            <a:r>
              <a:rPr lang="fr-FR" dirty="0" smtClean="0"/>
              <a:t> Goal 4 (Education)  - </a:t>
            </a:r>
            <a:r>
              <a:rPr lang="fr-FR" dirty="0" err="1" smtClean="0"/>
              <a:t>adopted</a:t>
            </a:r>
            <a:r>
              <a:rPr lang="fr-FR" dirty="0" smtClean="0"/>
              <a:t> by the UN </a:t>
            </a:r>
            <a:r>
              <a:rPr lang="fr-FR" dirty="0" err="1" smtClean="0"/>
              <a:t>Genaral</a:t>
            </a:r>
            <a:r>
              <a:rPr lang="fr-FR" dirty="0" smtClean="0"/>
              <a:t> </a:t>
            </a:r>
            <a:r>
              <a:rPr lang="fr-FR" dirty="0" err="1" smtClean="0"/>
              <a:t>Assembly</a:t>
            </a:r>
            <a:r>
              <a:rPr lang="fr-FR" dirty="0" smtClean="0"/>
              <a:t> in </a:t>
            </a:r>
            <a:r>
              <a:rPr lang="fr-FR" dirty="0" err="1" smtClean="0"/>
              <a:t>September</a:t>
            </a:r>
            <a:r>
              <a:rPr lang="fr-FR" dirty="0" smtClean="0"/>
              <a:t> 2015: </a:t>
            </a:r>
            <a:r>
              <a:rPr lang="en-US" b="1" dirty="0" smtClean="0"/>
              <a:t>Ensure inclusive and equitable quality education and promote life-long learning opportunities for all </a:t>
            </a:r>
          </a:p>
          <a:p>
            <a:pPr marL="0" indent="0">
              <a:buNone/>
            </a:pPr>
            <a:r>
              <a:rPr lang="en-US" dirty="0" smtClean="0"/>
              <a:t>(including at higher education level)</a:t>
            </a:r>
          </a:p>
          <a:p>
            <a:pPr marL="457200" lvl="1" indent="0">
              <a:buNone/>
            </a:pPr>
            <a:r>
              <a:rPr lang="en-US" b="1" dirty="0"/>
              <a:t>	</a:t>
            </a:r>
            <a:endParaRPr lang="fr-FR" dirty="0" smtClean="0"/>
          </a:p>
          <a:p>
            <a:pPr marL="0" indent="0">
              <a:buNone/>
            </a:pPr>
            <a:endParaRPr lang="fr-FR" dirty="0"/>
          </a:p>
        </p:txBody>
      </p:sp>
    </p:spTree>
    <p:extLst>
      <p:ext uri="{BB962C8B-B14F-4D97-AF65-F5344CB8AC3E}">
        <p14:creationId xmlns:p14="http://schemas.microsoft.com/office/powerpoint/2010/main" val="365137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IAU’s</a:t>
            </a:r>
            <a:r>
              <a:rPr lang="fr-FR" dirty="0"/>
              <a:t> </a:t>
            </a:r>
            <a:r>
              <a:rPr lang="fr-FR" dirty="0" err="1"/>
              <a:t>reasons</a:t>
            </a:r>
            <a:r>
              <a:rPr lang="fr-FR" dirty="0"/>
              <a:t> for </a:t>
            </a:r>
            <a:r>
              <a:rPr lang="fr-FR" dirty="0" err="1"/>
              <a:t>partnering</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4. To </a:t>
            </a:r>
            <a:r>
              <a:rPr lang="fr-FR" dirty="0" err="1" smtClean="0"/>
              <a:t>implement</a:t>
            </a:r>
            <a:r>
              <a:rPr lang="fr-FR" dirty="0" smtClean="0"/>
              <a:t> </a:t>
            </a:r>
            <a:r>
              <a:rPr lang="fr-FR" dirty="0" err="1" smtClean="0"/>
              <a:t>our</a:t>
            </a:r>
            <a:r>
              <a:rPr lang="fr-FR" dirty="0" smtClean="0"/>
              <a:t> </a:t>
            </a:r>
            <a:r>
              <a:rPr lang="fr-FR" b="1" dirty="0" smtClean="0"/>
              <a:t>Policy </a:t>
            </a:r>
            <a:r>
              <a:rPr lang="fr-FR" b="1" dirty="0" err="1" smtClean="0"/>
              <a:t>Statement</a:t>
            </a:r>
            <a:r>
              <a:rPr lang="fr-FR" b="1" dirty="0" smtClean="0"/>
              <a:t> </a:t>
            </a:r>
            <a:r>
              <a:rPr lang="en-US" b="1" dirty="0" smtClean="0"/>
              <a:t>on </a:t>
            </a:r>
            <a:r>
              <a:rPr lang="en-US" b="1" dirty="0"/>
              <a:t>Equitable Access, Success and Quality in Higher Education </a:t>
            </a:r>
            <a:r>
              <a:rPr lang="en-US" b="1" dirty="0" smtClean="0"/>
              <a:t> </a:t>
            </a:r>
            <a:r>
              <a:rPr lang="en-US" dirty="0" smtClean="0"/>
              <a:t>which comprises </a:t>
            </a:r>
            <a:r>
              <a:rPr lang="en-US" dirty="0"/>
              <a:t>the following key </a:t>
            </a:r>
            <a:r>
              <a:rPr lang="en-US" dirty="0" smtClean="0"/>
              <a:t>principle:</a:t>
            </a:r>
            <a:endParaRPr lang="fr-FR" dirty="0"/>
          </a:p>
          <a:p>
            <a:r>
              <a:rPr lang="en-US" dirty="0"/>
              <a:t>Access to higher learning should be made possible to all regardless of race, ethnicity, gender, economic or social class, age, language, religion, location or [dis]abilities;</a:t>
            </a:r>
            <a:endParaRPr lang="fr-FR" dirty="0"/>
          </a:p>
          <a:p>
            <a:pPr marL="0" indent="0">
              <a:buNone/>
            </a:pPr>
            <a:r>
              <a:rPr lang="en-US" dirty="0" smtClean="0"/>
              <a:t>And </a:t>
            </a:r>
            <a:r>
              <a:rPr lang="en-US" dirty="0"/>
              <a:t>recommends that </a:t>
            </a:r>
            <a:r>
              <a:rPr lang="en-US" dirty="0" smtClean="0"/>
              <a:t>HEIs:</a:t>
            </a:r>
            <a:endParaRPr lang="fr-FR" dirty="0"/>
          </a:p>
          <a:p>
            <a:r>
              <a:rPr lang="en-US" dirty="0" smtClean="0"/>
              <a:t>Facilitate </a:t>
            </a:r>
            <a:r>
              <a:rPr lang="en-US" dirty="0"/>
              <a:t>access to learning, respond to diverse learning needs and increase outreach by the appropriate and effective use of a variety of delivery modes.</a:t>
            </a:r>
            <a:endParaRPr lang="fr-FR" dirty="0"/>
          </a:p>
          <a:p>
            <a:pPr marL="0" indent="0">
              <a:buNone/>
            </a:pPr>
            <a:endParaRPr lang="fr-FR" dirty="0"/>
          </a:p>
        </p:txBody>
      </p:sp>
    </p:spTree>
    <p:extLst>
      <p:ext uri="{BB962C8B-B14F-4D97-AF65-F5344CB8AC3E}">
        <p14:creationId xmlns:p14="http://schemas.microsoft.com/office/powerpoint/2010/main" val="402752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IAU’s</a:t>
            </a:r>
            <a:r>
              <a:rPr lang="fr-FR" dirty="0" smtClean="0"/>
              <a:t> feedback on the guidelines</a:t>
            </a:r>
            <a:endParaRPr lang="fr-FR" dirty="0"/>
          </a:p>
        </p:txBody>
      </p:sp>
      <p:sp>
        <p:nvSpPr>
          <p:cNvPr id="3" name="Espace réservé du contenu 2"/>
          <p:cNvSpPr>
            <a:spLocks noGrp="1"/>
          </p:cNvSpPr>
          <p:nvPr>
            <p:ph idx="1"/>
          </p:nvPr>
        </p:nvSpPr>
        <p:spPr/>
        <p:txBody>
          <a:bodyPr>
            <a:normAutofit fontScale="85000" lnSpcReduction="10000"/>
          </a:bodyPr>
          <a:lstStyle/>
          <a:p>
            <a:pPr marL="514350" indent="-457200"/>
            <a:r>
              <a:rPr lang="fr-BE" dirty="0" err="1"/>
              <a:t>Easier</a:t>
            </a:r>
            <a:r>
              <a:rPr lang="fr-BE" dirty="0"/>
              <a:t> </a:t>
            </a:r>
            <a:r>
              <a:rPr lang="fr-BE" dirty="0" smtClean="0"/>
              <a:t>to use and </a:t>
            </a:r>
            <a:r>
              <a:rPr lang="fr-BE" dirty="0" err="1" smtClean="0"/>
              <a:t>implement</a:t>
            </a:r>
            <a:r>
              <a:rPr lang="fr-BE" dirty="0" smtClean="0"/>
              <a:t> </a:t>
            </a:r>
            <a:r>
              <a:rPr lang="fr-BE" dirty="0" err="1" smtClean="0"/>
              <a:t>than</a:t>
            </a:r>
            <a:r>
              <a:rPr lang="fr-BE" dirty="0" smtClean="0"/>
              <a:t> </a:t>
            </a:r>
            <a:r>
              <a:rPr lang="fr-BE" dirty="0" err="1" smtClean="0"/>
              <a:t>thought</a:t>
            </a:r>
            <a:endParaRPr lang="fr-BE" dirty="0" smtClean="0"/>
          </a:p>
          <a:p>
            <a:pPr marL="914400" lvl="1" indent="-457200"/>
            <a:r>
              <a:rPr lang="fr-BE" dirty="0" err="1" smtClean="0"/>
              <a:t>Clarity</a:t>
            </a:r>
            <a:r>
              <a:rPr lang="fr-BE" dirty="0" smtClean="0"/>
              <a:t> of and </a:t>
            </a:r>
            <a:r>
              <a:rPr lang="fr-BE" dirty="0" err="1" smtClean="0"/>
              <a:t>easy</a:t>
            </a:r>
            <a:r>
              <a:rPr lang="fr-BE" dirty="0" smtClean="0"/>
              <a:t> to </a:t>
            </a:r>
            <a:r>
              <a:rPr lang="fr-BE" dirty="0" err="1" smtClean="0"/>
              <a:t>implement</a:t>
            </a:r>
            <a:r>
              <a:rPr lang="fr-BE" dirty="0" smtClean="0"/>
              <a:t> instructions</a:t>
            </a:r>
          </a:p>
          <a:p>
            <a:pPr marL="914400" lvl="1" indent="-457200"/>
            <a:r>
              <a:rPr lang="fr-BE" dirty="0" err="1" smtClean="0"/>
              <a:t>Thanks</a:t>
            </a:r>
            <a:r>
              <a:rPr lang="fr-BE" dirty="0" smtClean="0"/>
              <a:t> to the 3 </a:t>
            </a:r>
            <a:r>
              <a:rPr lang="fr-BE" dirty="0" err="1" smtClean="0"/>
              <a:t>levels</a:t>
            </a:r>
            <a:r>
              <a:rPr lang="fr-BE" dirty="0" smtClean="0"/>
              <a:t> of instructions (</a:t>
            </a:r>
            <a:r>
              <a:rPr lang="fr-BE" dirty="0" err="1" smtClean="0"/>
              <a:t>easy</a:t>
            </a:r>
            <a:r>
              <a:rPr lang="fr-BE" dirty="0" smtClean="0"/>
              <a:t>, </a:t>
            </a:r>
            <a:r>
              <a:rPr lang="fr-BE" dirty="0" err="1" smtClean="0"/>
              <a:t>advanced</a:t>
            </a:r>
            <a:r>
              <a:rPr lang="fr-BE" dirty="0" smtClean="0"/>
              <a:t>, </a:t>
            </a:r>
            <a:r>
              <a:rPr lang="fr-BE" dirty="0" err="1" smtClean="0"/>
              <a:t>professional</a:t>
            </a:r>
            <a:r>
              <a:rPr lang="fr-BE" dirty="0" smtClean="0"/>
              <a:t>)</a:t>
            </a:r>
          </a:p>
          <a:p>
            <a:pPr marL="514350" indent="-457200"/>
            <a:r>
              <a:rPr lang="fr-BE" dirty="0" err="1" smtClean="0"/>
              <a:t>Less</a:t>
            </a:r>
            <a:r>
              <a:rPr lang="fr-BE" dirty="0" smtClean="0"/>
              <a:t> time-</a:t>
            </a:r>
            <a:r>
              <a:rPr lang="fr-BE" dirty="0" err="1" smtClean="0"/>
              <a:t>consuming</a:t>
            </a:r>
            <a:r>
              <a:rPr lang="fr-BE" dirty="0" smtClean="0"/>
              <a:t> </a:t>
            </a:r>
            <a:r>
              <a:rPr lang="fr-BE" dirty="0" err="1"/>
              <a:t>than</a:t>
            </a:r>
            <a:r>
              <a:rPr lang="fr-BE" dirty="0"/>
              <a:t> </a:t>
            </a:r>
            <a:r>
              <a:rPr lang="fr-BE" dirty="0" err="1"/>
              <a:t>expected</a:t>
            </a:r>
            <a:endParaRPr lang="fr-BE" dirty="0"/>
          </a:p>
          <a:p>
            <a:pPr lvl="1"/>
            <a:r>
              <a:rPr lang="fr-BE" dirty="0" smtClean="0"/>
              <a:t>And </a:t>
            </a:r>
            <a:r>
              <a:rPr lang="fr-BE" dirty="0" err="1" smtClean="0"/>
              <a:t>should</a:t>
            </a:r>
            <a:r>
              <a:rPr lang="fr-BE" dirty="0" smtClean="0"/>
              <a:t> </a:t>
            </a:r>
            <a:r>
              <a:rPr lang="fr-BE" dirty="0" err="1" smtClean="0"/>
              <a:t>become</a:t>
            </a:r>
            <a:r>
              <a:rPr lang="fr-BE" dirty="0" smtClean="0"/>
              <a:t> more and more </a:t>
            </a:r>
            <a:r>
              <a:rPr lang="fr-BE" dirty="0" err="1" smtClean="0"/>
              <a:t>so</a:t>
            </a:r>
            <a:r>
              <a:rPr lang="fr-BE" dirty="0" smtClean="0"/>
              <a:t> </a:t>
            </a:r>
            <a:r>
              <a:rPr lang="fr-BE" dirty="0" err="1" smtClean="0"/>
              <a:t>with</a:t>
            </a:r>
            <a:r>
              <a:rPr lang="fr-BE" dirty="0" smtClean="0"/>
              <a:t> use</a:t>
            </a:r>
          </a:p>
          <a:p>
            <a:pPr marL="514350" indent="-457200"/>
            <a:r>
              <a:rPr lang="fr-BE" dirty="0" err="1" smtClean="0"/>
              <a:t>Very</a:t>
            </a:r>
            <a:r>
              <a:rPr lang="fr-BE" dirty="0" smtClean="0"/>
              <a:t> </a:t>
            </a:r>
            <a:r>
              <a:rPr lang="fr-BE" dirty="0" err="1" smtClean="0"/>
              <a:t>rewarding</a:t>
            </a:r>
            <a:endParaRPr lang="fr-BE" dirty="0" smtClean="0"/>
          </a:p>
          <a:p>
            <a:pPr lvl="1"/>
            <a:r>
              <a:rPr lang="fr-BE" dirty="0" smtClean="0"/>
              <a:t>At </a:t>
            </a:r>
            <a:r>
              <a:rPr lang="fr-BE" dirty="0"/>
              <a:t>a time </a:t>
            </a:r>
            <a:r>
              <a:rPr lang="fr-BE" dirty="0" err="1"/>
              <a:t>when</a:t>
            </a:r>
            <a:r>
              <a:rPr lang="fr-BE" dirty="0"/>
              <a:t> </a:t>
            </a:r>
            <a:r>
              <a:rPr lang="fr-BE" dirty="0" err="1"/>
              <a:t>higher</a:t>
            </a:r>
            <a:r>
              <a:rPr lang="fr-BE" dirty="0"/>
              <a:t> </a:t>
            </a:r>
            <a:r>
              <a:rPr lang="fr-BE" dirty="0" err="1"/>
              <a:t>education</a:t>
            </a:r>
            <a:r>
              <a:rPr lang="fr-BE" dirty="0"/>
              <a:t> </a:t>
            </a:r>
            <a:r>
              <a:rPr lang="fr-BE" dirty="0" err="1"/>
              <a:t>is</a:t>
            </a:r>
            <a:r>
              <a:rPr lang="fr-BE" dirty="0"/>
              <a:t> </a:t>
            </a:r>
            <a:r>
              <a:rPr lang="fr-BE" dirty="0" err="1"/>
              <a:t>expected</a:t>
            </a:r>
            <a:r>
              <a:rPr lang="fr-BE" dirty="0"/>
              <a:t> to </a:t>
            </a:r>
            <a:r>
              <a:rPr lang="fr-BE" dirty="0" err="1"/>
              <a:t>reach</a:t>
            </a:r>
            <a:r>
              <a:rPr lang="fr-BE" dirty="0"/>
              <a:t> out to more </a:t>
            </a:r>
            <a:r>
              <a:rPr lang="fr-BE" dirty="0" err="1"/>
              <a:t>students</a:t>
            </a:r>
            <a:r>
              <a:rPr lang="fr-BE" dirty="0"/>
              <a:t>, of open </a:t>
            </a:r>
            <a:r>
              <a:rPr lang="fr-BE" dirty="0" err="1"/>
              <a:t>societies</a:t>
            </a:r>
            <a:r>
              <a:rPr lang="fr-BE" dirty="0"/>
              <a:t> and </a:t>
            </a:r>
            <a:r>
              <a:rPr lang="fr-BE" dirty="0" err="1"/>
              <a:t>lifelong</a:t>
            </a:r>
            <a:r>
              <a:rPr lang="fr-BE" dirty="0"/>
              <a:t> </a:t>
            </a:r>
            <a:r>
              <a:rPr lang="fr-BE" dirty="0" err="1" smtClean="0"/>
              <a:t>learning</a:t>
            </a:r>
            <a:endParaRPr lang="fr-BE" dirty="0" smtClean="0"/>
          </a:p>
          <a:p>
            <a:pPr lvl="1"/>
            <a:endParaRPr lang="fr-BE" dirty="0" smtClean="0"/>
          </a:p>
          <a:p>
            <a:pPr marL="457200" lvl="1" indent="0" algn="r">
              <a:buNone/>
            </a:pPr>
            <a:r>
              <a:rPr lang="fr-BE" b="1" dirty="0" smtClean="0"/>
              <a:t>Our </a:t>
            </a:r>
            <a:r>
              <a:rPr lang="fr-BE" b="1" dirty="0" err="1" smtClean="0"/>
              <a:t>recommendation</a:t>
            </a:r>
            <a:r>
              <a:rPr lang="fr-BE" b="1" dirty="0" smtClean="0"/>
              <a:t>: </a:t>
            </a:r>
            <a:r>
              <a:rPr lang="fr-BE" b="1" dirty="0" err="1" smtClean="0"/>
              <a:t>let’s</a:t>
            </a:r>
            <a:r>
              <a:rPr lang="fr-BE" b="1" dirty="0" smtClean="0"/>
              <a:t> use </a:t>
            </a:r>
            <a:r>
              <a:rPr lang="fr-BE" b="1" dirty="0" err="1" smtClean="0"/>
              <a:t>them</a:t>
            </a:r>
            <a:r>
              <a:rPr lang="fr-BE" b="1" dirty="0" smtClean="0"/>
              <a:t>! </a:t>
            </a:r>
            <a:endParaRPr lang="fr-BE" b="1" dirty="0"/>
          </a:p>
          <a:p>
            <a:endParaRPr lang="fr-FR" dirty="0"/>
          </a:p>
        </p:txBody>
      </p:sp>
    </p:spTree>
    <p:extLst>
      <p:ext uri="{BB962C8B-B14F-4D97-AF65-F5344CB8AC3E}">
        <p14:creationId xmlns:p14="http://schemas.microsoft.com/office/powerpoint/2010/main" val="11301903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1036</Words>
  <Application>Microsoft Office PowerPoint</Application>
  <PresentationFormat>Affichage à l'écran (4:3)</PresentationFormat>
  <Paragraphs>93</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Higher education and e-accessibility</vt:lpstr>
      <vt:lpstr>International Association of Universities (IAU)</vt:lpstr>
      <vt:lpstr> IAU’s role in the project </vt:lpstr>
      <vt:lpstr>IAU’s reasons for partnering</vt:lpstr>
      <vt:lpstr>IAU’s reasons for partnering</vt:lpstr>
      <vt:lpstr>IAU’s reasons for partnering</vt:lpstr>
      <vt:lpstr>IAU’s reasons for partnering</vt:lpstr>
      <vt:lpstr>IAU’s reasons for partnering</vt:lpstr>
      <vt:lpstr>IAU’s feedback on the guidelines</vt:lpstr>
      <vt:lpstr>Thank you</vt:lpstr>
      <vt:lpstr>HE and People with a Disability</vt:lpstr>
      <vt:lpstr>IAU Follow-up on Guidelines</vt:lpstr>
      <vt:lpstr>Looking at the future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online provision of HE accessible?</dc:title>
  <dc:creator>AIU</dc:creator>
  <cp:lastModifiedBy>Turmaine, Isabelle</cp:lastModifiedBy>
  <cp:revision>44</cp:revision>
  <dcterms:created xsi:type="dcterms:W3CDTF">2015-05-25T07:03:45Z</dcterms:created>
  <dcterms:modified xsi:type="dcterms:W3CDTF">2015-12-07T10:50:36Z</dcterms:modified>
</cp:coreProperties>
</file>