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3"/>
  </p:notesMasterIdLst>
  <p:handoutMasterIdLst>
    <p:handoutMasterId r:id="rId24"/>
  </p:handoutMasterIdLst>
  <p:sldIdLst>
    <p:sldId id="256" r:id="rId2"/>
    <p:sldId id="271" r:id="rId3"/>
    <p:sldId id="283" r:id="rId4"/>
    <p:sldId id="281" r:id="rId5"/>
    <p:sldId id="284" r:id="rId6"/>
    <p:sldId id="285" r:id="rId7"/>
    <p:sldId id="286" r:id="rId8"/>
    <p:sldId id="258" r:id="rId9"/>
    <p:sldId id="280" r:id="rId10"/>
    <p:sldId id="277" r:id="rId11"/>
    <p:sldId id="278" r:id="rId12"/>
    <p:sldId id="257" r:id="rId13"/>
    <p:sldId id="269" r:id="rId14"/>
    <p:sldId id="287" r:id="rId15"/>
    <p:sldId id="288" r:id="rId16"/>
    <p:sldId id="268" r:id="rId17"/>
    <p:sldId id="274" r:id="rId18"/>
    <p:sldId id="275" r:id="rId19"/>
    <p:sldId id="282" r:id="rId20"/>
    <p:sldId id="265" r:id="rId21"/>
    <p:sldId id="266" r:id="rId22"/>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2007" autoAdjust="0"/>
  </p:normalViewPr>
  <p:slideViewPr>
    <p:cSldViewPr>
      <p:cViewPr>
        <p:scale>
          <a:sx n="77" d="100"/>
          <a:sy n="77" d="100"/>
        </p:scale>
        <p:origin x="-1968" y="-6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6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2F68822-CC73-4344-8057-6795A0BC658C}" type="datetimeFigureOut">
              <a:rPr lang="it-IT" smtClean="0"/>
              <a:t>10/12/2015</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DDA45BB-32CE-4985-ACF9-8EDF2CBBDAE0}" type="slidenum">
              <a:rPr lang="it-IT" smtClean="0"/>
              <a:t>‹N›</a:t>
            </a:fld>
            <a:endParaRPr lang="it-IT"/>
          </a:p>
        </p:txBody>
      </p:sp>
    </p:spTree>
    <p:extLst>
      <p:ext uri="{BB962C8B-B14F-4D97-AF65-F5344CB8AC3E}">
        <p14:creationId xmlns:p14="http://schemas.microsoft.com/office/powerpoint/2010/main" val="1834822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DC6BD1-FCDD-4CBB-A515-E4CA4BFF95E7}" type="datetimeFigureOut">
              <a:rPr lang="it-IT" smtClean="0"/>
              <a:t>10/12/2015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266B55C-2345-4880-881E-D307F10669A5}" type="slidenum">
              <a:rPr lang="it-IT" smtClean="0"/>
              <a:t>‹N›</a:t>
            </a:fld>
            <a:endParaRPr lang="it-IT"/>
          </a:p>
        </p:txBody>
      </p:sp>
    </p:spTree>
    <p:extLst>
      <p:ext uri="{BB962C8B-B14F-4D97-AF65-F5344CB8AC3E}">
        <p14:creationId xmlns:p14="http://schemas.microsoft.com/office/powerpoint/2010/main" val="4237386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biblio.polimi.it/fileadmin/user_upload/open_access/LEGGE_7_ottobre_2013_1_.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OA is a movement, born within the academic world, that promotes free access to results from scientific research and favors the sharing and growth of scientific knowledge.</a:t>
            </a:r>
            <a:endParaRPr lang="it-IT"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OA refers to online research outputs that are free of all restrictions on access (e.g., access tolls) and free of many restrictions on use (e.g. certain copyright and license restrictions). Open access can be applied to all forms of published research output, including academic journal articles, conference papers, theses, book chapters and monographs.</a:t>
            </a:r>
            <a:endParaRPr lang="it-IT"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aim is to ensure maximum visibility and use of documents, via open access, starting with the basic idea that the results of publicly funded research must be available to everyone.</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2</a:t>
            </a:fld>
            <a:endParaRPr lang="it-IT"/>
          </a:p>
        </p:txBody>
      </p:sp>
    </p:spTree>
    <p:extLst>
      <p:ext uri="{BB962C8B-B14F-4D97-AF65-F5344CB8AC3E}">
        <p14:creationId xmlns:p14="http://schemas.microsoft.com/office/powerpoint/2010/main" val="280440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2060"/>
                </a:solidFill>
              </a:rPr>
              <a:t>IRIS</a:t>
            </a:r>
            <a:r>
              <a:rPr lang="en-US" sz="1200" baseline="0" dirty="0" smtClean="0">
                <a:solidFill>
                  <a:srgbClr val="002060"/>
                </a:solidFill>
              </a:rPr>
              <a:t> </a:t>
            </a:r>
            <a:r>
              <a:rPr lang="en-US" sz="1200" dirty="0" smtClean="0">
                <a:solidFill>
                  <a:srgbClr val="002060"/>
                </a:solidFill>
              </a:rPr>
              <a:t>is an IT platform that makes it easy to collect and manage data on research activities and outputs within an organization. </a:t>
            </a:r>
          </a:p>
          <a:p>
            <a:r>
              <a:rPr lang="en-US" dirty="0" smtClean="0"/>
              <a:t>takes into consideration the and is interoperable with the Research Register and the MIUR databanks. </a:t>
            </a:r>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16</a:t>
            </a:fld>
            <a:endParaRPr lang="it-IT"/>
          </a:p>
        </p:txBody>
      </p:sp>
    </p:spTree>
    <p:extLst>
      <p:ext uri="{BB962C8B-B14F-4D97-AF65-F5344CB8AC3E}">
        <p14:creationId xmlns:p14="http://schemas.microsoft.com/office/powerpoint/2010/main" val="1388395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17</a:t>
            </a:fld>
            <a:endParaRPr lang="it-IT"/>
          </a:p>
        </p:txBody>
      </p:sp>
    </p:spTree>
    <p:extLst>
      <p:ext uri="{BB962C8B-B14F-4D97-AF65-F5344CB8AC3E}">
        <p14:creationId xmlns:p14="http://schemas.microsoft.com/office/powerpoint/2010/main" val="59042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The university policy on Open Access to scientific literature set up a Work Group on open access. </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The group is heterogeneous and consists of members of library services, search of the area and of the ICT (administrative staff), and two professors, one for each of the two areas of scientific credentials University. The group has appointed technical skills of storage, intellectual property rights and management skills.</a:t>
            </a:r>
          </a:p>
        </p:txBody>
      </p:sp>
      <p:sp>
        <p:nvSpPr>
          <p:cNvPr id="4" name="Segnaposto numero diapositiva 3"/>
          <p:cNvSpPr>
            <a:spLocks noGrp="1"/>
          </p:cNvSpPr>
          <p:nvPr>
            <p:ph type="sldNum" sz="quarter" idx="10"/>
          </p:nvPr>
        </p:nvSpPr>
        <p:spPr/>
        <p:txBody>
          <a:bodyPr/>
          <a:lstStyle/>
          <a:p>
            <a:fld id="{D266B55C-2345-4880-881E-D307F10669A5}" type="slidenum">
              <a:rPr lang="it-IT" smtClean="0"/>
              <a:t>19</a:t>
            </a:fld>
            <a:endParaRPr lang="it-IT"/>
          </a:p>
        </p:txBody>
      </p:sp>
    </p:spTree>
    <p:extLst>
      <p:ext uri="{BB962C8B-B14F-4D97-AF65-F5344CB8AC3E}">
        <p14:creationId xmlns:p14="http://schemas.microsoft.com/office/powerpoint/2010/main" val="2415185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We did a great job last year to promote open science, to disseminate issues and opportunities.</a:t>
            </a:r>
          </a:p>
          <a:p>
            <a:r>
              <a:rPr lang="en-US" dirty="0" smtClean="0"/>
              <a:t>We think it's important to spread the culture of sharing and access to information, especially for those organizations that the Information and culture base their daily business, whether through research or teaching that refers to it as an educational tool.</a:t>
            </a:r>
          </a:p>
          <a:p>
            <a:r>
              <a:rPr lang="en-US" dirty="0" smtClean="0"/>
              <a:t>So as you need a great deal of education to those who are the problems of accessibility to content for people with disabilities because the rights of access to information should be everyone. </a:t>
            </a:r>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20</a:t>
            </a:fld>
            <a:endParaRPr lang="it-IT"/>
          </a:p>
        </p:txBody>
      </p:sp>
    </p:spTree>
    <p:extLst>
      <p:ext uri="{BB962C8B-B14F-4D97-AF65-F5344CB8AC3E}">
        <p14:creationId xmlns:p14="http://schemas.microsoft.com/office/powerpoint/2010/main" val="90359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The digital offers new opportunities for all of us, not just for people with visual impairment. To fully exploit this potential, however, is essential to the cooperation of everyone, both creators (authors), both of whom spreads (publishers) in one direction, the accessibility of content, now more and more stringent and binding.</a:t>
            </a:r>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21</a:t>
            </a:fld>
            <a:endParaRPr lang="it-IT"/>
          </a:p>
        </p:txBody>
      </p:sp>
    </p:spTree>
    <p:extLst>
      <p:ext uri="{BB962C8B-B14F-4D97-AF65-F5344CB8AC3E}">
        <p14:creationId xmlns:p14="http://schemas.microsoft.com/office/powerpoint/2010/main" val="698116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There</a:t>
            </a:r>
            <a:r>
              <a:rPr lang="it-IT" dirty="0" smtClean="0"/>
              <a:t> are </a:t>
            </a:r>
            <a:r>
              <a:rPr lang="it-IT" dirty="0" err="1" smtClean="0"/>
              <a:t>many</a:t>
            </a:r>
            <a:r>
              <a:rPr lang="it-IT" dirty="0" smtClean="0"/>
              <a:t> </a:t>
            </a:r>
            <a:r>
              <a:rPr lang="it-IT" dirty="0" err="1" smtClean="0"/>
              <a:t>reasons</a:t>
            </a:r>
            <a:r>
              <a:rPr lang="it-IT" baseline="0" dirty="0" smtClean="0"/>
              <a:t> </a:t>
            </a:r>
            <a:r>
              <a:rPr lang="it-IT" baseline="0" dirty="0" err="1" smtClean="0"/>
              <a:t>that</a:t>
            </a:r>
            <a:r>
              <a:rPr lang="it-IT" baseline="0" dirty="0" smtClean="0"/>
              <a:t> are </a:t>
            </a:r>
            <a:r>
              <a:rPr lang="it-IT" baseline="0" dirty="0" err="1" smtClean="0"/>
              <a:t>behind</a:t>
            </a:r>
            <a:r>
              <a:rPr lang="it-IT" baseline="0" dirty="0" smtClean="0"/>
              <a:t> </a:t>
            </a:r>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3</a:t>
            </a:fld>
            <a:endParaRPr lang="it-IT"/>
          </a:p>
        </p:txBody>
      </p:sp>
    </p:spTree>
    <p:extLst>
      <p:ext uri="{BB962C8B-B14F-4D97-AF65-F5344CB8AC3E}">
        <p14:creationId xmlns:p14="http://schemas.microsoft.com/office/powerpoint/2010/main" val="389748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srgbClr val="002060"/>
                </a:solidFill>
              </a:rPr>
              <a:t>Since many years, the European Union (EU) strives to improve access to scientific information and to boost the benefits of public investment in the research funded thought both recommendations and funding programs</a:t>
            </a:r>
            <a:endParaRPr lang="en-US" sz="900"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8</a:t>
            </a:fld>
            <a:endParaRPr lang="it-IT"/>
          </a:p>
        </p:txBody>
      </p:sp>
    </p:spTree>
    <p:extLst>
      <p:ext uri="{BB962C8B-B14F-4D97-AF65-F5344CB8AC3E}">
        <p14:creationId xmlns:p14="http://schemas.microsoft.com/office/powerpoint/2010/main" val="2196921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EC asks the academic institutions in member states to draw up and implement policies for the diffusion of scientific publications and open access.</a:t>
            </a:r>
          </a:p>
          <a:p>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9</a:t>
            </a:fld>
            <a:endParaRPr lang="it-IT"/>
          </a:p>
        </p:txBody>
      </p:sp>
    </p:spTree>
    <p:extLst>
      <p:ext uri="{BB962C8B-B14F-4D97-AF65-F5344CB8AC3E}">
        <p14:creationId xmlns:p14="http://schemas.microsoft.com/office/powerpoint/2010/main" val="4148711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smtClean="0">
              <a:solidFill>
                <a:srgbClr val="002060"/>
              </a:solidFill>
            </a:endParaRPr>
          </a:p>
          <a:p>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10</a:t>
            </a:fld>
            <a:endParaRPr lang="it-IT"/>
          </a:p>
        </p:txBody>
      </p:sp>
    </p:spTree>
    <p:extLst>
      <p:ext uri="{BB962C8B-B14F-4D97-AF65-F5344CB8AC3E}">
        <p14:creationId xmlns:p14="http://schemas.microsoft.com/office/powerpoint/2010/main" val="2566053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Nationally</a:t>
            </a:r>
            <a:r>
              <a:rPr lang="it-IT" dirty="0" smtClean="0"/>
              <a:t>, in </a:t>
            </a:r>
            <a:r>
              <a:rPr lang="it-IT" dirty="0" err="1" smtClean="0"/>
              <a:t>october</a:t>
            </a:r>
            <a:r>
              <a:rPr lang="it-IT" dirty="0" smtClean="0"/>
              <a:t> 2013,</a:t>
            </a:r>
            <a:r>
              <a:rPr lang="it-IT" baseline="0" dirty="0" smtClean="0"/>
              <a:t> </a:t>
            </a:r>
            <a:r>
              <a:rPr lang="en-US" dirty="0" smtClean="0"/>
              <a:t>the Decree Law dated 8th August 2013, was finally approved by Parliament on 3rd October 2013 and converted with amendments by Law no. 112 dated 7th October 2013. </a:t>
            </a:r>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11</a:t>
            </a:fld>
            <a:endParaRPr lang="it-IT"/>
          </a:p>
        </p:txBody>
      </p:sp>
    </p:spTree>
    <p:extLst>
      <p:ext uri="{BB962C8B-B14F-4D97-AF65-F5344CB8AC3E}">
        <p14:creationId xmlns:p14="http://schemas.microsoft.com/office/powerpoint/2010/main" val="2805818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What we did and what we are doing in our university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Politecnico</a:t>
            </a:r>
            <a:r>
              <a:rPr lang="en-US" sz="1200" b="0" i="0" kern="1200" dirty="0" smtClean="0">
                <a:solidFill>
                  <a:schemeClr val="tx1"/>
                </a:solidFill>
                <a:effectLst/>
                <a:latin typeface="+mn-lt"/>
                <a:ea typeface="+mn-ea"/>
                <a:cs typeface="+mn-cs"/>
              </a:rPr>
              <a:t> di Milano promotes open access to scientific literature in compliance with what is established by its own statute and as a signatory of the Messina Declaration. The declaration was signed by 74 Italian universities,</a:t>
            </a:r>
            <a:r>
              <a:rPr lang="en-US" sz="1200" b="1"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including the </a:t>
            </a:r>
            <a:r>
              <a:rPr lang="en-US" sz="1200" b="0" i="0" kern="1200" dirty="0" err="1" smtClean="0">
                <a:solidFill>
                  <a:schemeClr val="tx1"/>
                </a:solidFill>
                <a:effectLst/>
                <a:latin typeface="+mn-lt"/>
                <a:ea typeface="+mn-ea"/>
                <a:cs typeface="+mn-cs"/>
              </a:rPr>
              <a:t>Politecnico</a:t>
            </a:r>
            <a:r>
              <a:rPr lang="en-US" sz="1200" b="0" i="0" kern="1200" dirty="0" smtClean="0">
                <a:solidFill>
                  <a:schemeClr val="tx1"/>
                </a:solidFill>
                <a:effectLst/>
                <a:latin typeface="+mn-lt"/>
                <a:ea typeface="+mn-ea"/>
                <a:cs typeface="+mn-cs"/>
              </a:rPr>
              <a:t> di Milano</a:t>
            </a:r>
            <a:r>
              <a:rPr lang="en-US" sz="1200" b="0" i="0" kern="1200" baseline="0" dirty="0" smtClean="0">
                <a:solidFill>
                  <a:schemeClr val="tx1"/>
                </a:solidFill>
                <a:effectLst/>
                <a:latin typeface="+mn-lt"/>
                <a:ea typeface="+mn-ea"/>
                <a:cs typeface="+mn-cs"/>
              </a:rPr>
              <a:t> and </a:t>
            </a:r>
            <a:r>
              <a:rPr lang="en-US" sz="1200" b="0" i="0" kern="1200" baseline="0" dirty="0" err="1" smtClean="0">
                <a:solidFill>
                  <a:schemeClr val="tx1"/>
                </a:solidFill>
                <a:effectLst/>
                <a:latin typeface="+mn-lt"/>
                <a:ea typeface="+mn-ea"/>
                <a:cs typeface="+mn-cs"/>
              </a:rPr>
              <a:t>Politecnico</a:t>
            </a:r>
            <a:r>
              <a:rPr lang="en-US" sz="1200" b="0" i="0" kern="1200" baseline="0" dirty="0" smtClean="0">
                <a:solidFill>
                  <a:schemeClr val="tx1"/>
                </a:solidFill>
                <a:effectLst/>
                <a:latin typeface="+mn-lt"/>
                <a:ea typeface="+mn-ea"/>
                <a:cs typeface="+mn-cs"/>
              </a:rPr>
              <a:t> has renewed his adhesion in the last year.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To do this, the </a:t>
            </a:r>
            <a:r>
              <a:rPr lang="en-US" sz="1200" b="0" i="0" kern="1200" dirty="0" err="1" smtClean="0">
                <a:solidFill>
                  <a:schemeClr val="tx1"/>
                </a:solidFill>
                <a:effectLst/>
                <a:latin typeface="+mn-lt"/>
                <a:ea typeface="+mn-ea"/>
                <a:cs typeface="+mn-cs"/>
              </a:rPr>
              <a:t>Politecnico</a:t>
            </a:r>
            <a:r>
              <a:rPr lang="en-US" sz="1200" b="0" i="0" kern="1200" dirty="0" smtClean="0">
                <a:solidFill>
                  <a:schemeClr val="tx1"/>
                </a:solidFill>
                <a:effectLst/>
                <a:latin typeface="+mn-lt"/>
                <a:ea typeface="+mn-ea"/>
                <a:cs typeface="+mn-cs"/>
              </a:rPr>
              <a:t> di Milano has an Open Access policy that applies the EU Commission Recommendations and national law </a:t>
            </a:r>
            <a:r>
              <a:rPr lang="en-US" sz="1200" b="0" i="0" u="sng" kern="1200" dirty="0" smtClean="0">
                <a:solidFill>
                  <a:schemeClr val="tx1"/>
                </a:solidFill>
                <a:effectLst/>
                <a:latin typeface="+mn-lt"/>
                <a:ea typeface="+mn-ea"/>
                <a:cs typeface="+mn-cs"/>
                <a:hlinkClick r:id="rId3" tooltip="inizia il downolad del file"/>
              </a:rPr>
              <a:t>7 October 2013, n. 112.</a:t>
            </a:r>
            <a:endParaRPr lang="it-IT"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D266B55C-2345-4880-881E-D307F10669A5}" type="slidenum">
              <a:rPr lang="it-IT" smtClean="0"/>
              <a:t>12</a:t>
            </a:fld>
            <a:endParaRPr lang="it-IT"/>
          </a:p>
        </p:txBody>
      </p:sp>
    </p:spTree>
    <p:extLst>
      <p:ext uri="{BB962C8B-B14F-4D97-AF65-F5344CB8AC3E}">
        <p14:creationId xmlns:p14="http://schemas.microsoft.com/office/powerpoint/2010/main" val="3851778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university policy, that has been active since 1st October 2014, states that professors, researchers, and collaborators of the </a:t>
            </a:r>
            <a:r>
              <a:rPr lang="en-US" sz="1200" b="0" i="0" kern="1200" dirty="0" err="1" smtClean="0">
                <a:solidFill>
                  <a:schemeClr val="tx1"/>
                </a:solidFill>
                <a:effectLst/>
                <a:latin typeface="+mn-lt"/>
                <a:ea typeface="+mn-ea"/>
                <a:cs typeface="+mn-cs"/>
              </a:rPr>
              <a:t>Politecnico</a:t>
            </a:r>
            <a:r>
              <a:rPr lang="en-US" sz="1200" b="0" i="0" kern="1200" dirty="0" smtClean="0">
                <a:solidFill>
                  <a:schemeClr val="tx1"/>
                </a:solidFill>
                <a:effectLst/>
                <a:latin typeface="+mn-lt"/>
                <a:ea typeface="+mn-ea"/>
                <a:cs typeface="+mn-cs"/>
              </a:rPr>
              <a:t> di Milano feed the university's institutional open access archive by self-archiving their scientific products in it.</a:t>
            </a:r>
          </a:p>
          <a:p>
            <a:endParaRPr lang="it-IT" sz="800" dirty="0" smtClean="0"/>
          </a:p>
          <a:p>
            <a:endParaRPr lang="it-IT" sz="800"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13</a:t>
            </a:fld>
            <a:endParaRPr lang="it-IT"/>
          </a:p>
        </p:txBody>
      </p:sp>
    </p:spTree>
    <p:extLst>
      <p:ext uri="{BB962C8B-B14F-4D97-AF65-F5344CB8AC3E}">
        <p14:creationId xmlns:p14="http://schemas.microsoft.com/office/powerpoint/2010/main" val="2415185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266B55C-2345-4880-881E-D307F10669A5}" type="slidenum">
              <a:rPr lang="it-IT" smtClean="0"/>
              <a:t>14</a:t>
            </a:fld>
            <a:endParaRPr lang="it-IT"/>
          </a:p>
        </p:txBody>
      </p:sp>
    </p:spTree>
    <p:extLst>
      <p:ext uri="{BB962C8B-B14F-4D97-AF65-F5344CB8AC3E}">
        <p14:creationId xmlns:p14="http://schemas.microsoft.com/office/powerpoint/2010/main" val="2404460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E8A6006-8313-4FF9-BC11-85FB95105F05}" type="datetime1">
              <a:rPr lang="it-IT" smtClean="0"/>
              <a:t>10/12/2015</a:t>
            </a:fld>
            <a:endParaRPr lang="it-IT"/>
          </a:p>
        </p:txBody>
      </p:sp>
      <p:sp>
        <p:nvSpPr>
          <p:cNvPr id="5" name="Footer Placeholder 4"/>
          <p:cNvSpPr>
            <a:spLocks noGrp="1"/>
          </p:cNvSpPr>
          <p:nvPr>
            <p:ph type="ftr" sz="quarter" idx="11"/>
          </p:nvPr>
        </p:nvSpPr>
        <p:spPr/>
        <p:txBody>
          <a:bodyPr/>
          <a:lstStyle/>
          <a:p>
            <a:r>
              <a:rPr lang="it-IT" smtClean="0"/>
              <a:t>1-</a:t>
            </a:r>
            <a:endParaRPr lang="it-IT"/>
          </a:p>
        </p:txBody>
      </p:sp>
      <p:sp>
        <p:nvSpPr>
          <p:cNvPr id="6" name="Slide Number Placeholder 5"/>
          <p:cNvSpPr>
            <a:spLocks noGrp="1"/>
          </p:cNvSpPr>
          <p:nvPr>
            <p:ph type="sldNum" sz="quarter" idx="12"/>
          </p:nvPr>
        </p:nvSpPr>
        <p:spPr/>
        <p:txBody>
          <a:bodyPr/>
          <a:lstStyle/>
          <a:p>
            <a:fld id="{E1C101B5-C329-4834-AEA6-A16D16BD66B0}"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A2EF26E-D3C9-47F1-AF0B-1AAF115CEFA0}" type="datetime1">
              <a:rPr lang="it-IT" smtClean="0"/>
              <a:t>10/12/2015</a:t>
            </a:fld>
            <a:endParaRPr lang="it-IT"/>
          </a:p>
        </p:txBody>
      </p:sp>
      <p:sp>
        <p:nvSpPr>
          <p:cNvPr id="5" name="Footer Placeholder 4"/>
          <p:cNvSpPr>
            <a:spLocks noGrp="1"/>
          </p:cNvSpPr>
          <p:nvPr>
            <p:ph type="ftr" sz="quarter" idx="11"/>
          </p:nvPr>
        </p:nvSpPr>
        <p:spPr/>
        <p:txBody>
          <a:bodyPr/>
          <a:lstStyle/>
          <a:p>
            <a:r>
              <a:rPr lang="it-IT" smtClean="0"/>
              <a:t>1-</a:t>
            </a:r>
            <a:endParaRPr lang="it-IT"/>
          </a:p>
        </p:txBody>
      </p:sp>
      <p:sp>
        <p:nvSpPr>
          <p:cNvPr id="6" name="Slide Number Placeholder 5"/>
          <p:cNvSpPr>
            <a:spLocks noGrp="1"/>
          </p:cNvSpPr>
          <p:nvPr>
            <p:ph type="sldNum" sz="quarter" idx="12"/>
          </p:nvPr>
        </p:nvSpPr>
        <p:spPr/>
        <p:txBody>
          <a:bodyPr/>
          <a:lstStyle/>
          <a:p>
            <a:fld id="{E1C101B5-C329-4834-AEA6-A16D16BD66B0}"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DFFA0E9-3A5B-4583-A2A2-09B43C5BAB11}" type="datetime1">
              <a:rPr lang="it-IT" smtClean="0"/>
              <a:t>10/12/2015</a:t>
            </a:fld>
            <a:endParaRPr lang="it-IT"/>
          </a:p>
        </p:txBody>
      </p:sp>
      <p:sp>
        <p:nvSpPr>
          <p:cNvPr id="5" name="Footer Placeholder 4"/>
          <p:cNvSpPr>
            <a:spLocks noGrp="1"/>
          </p:cNvSpPr>
          <p:nvPr>
            <p:ph type="ftr" sz="quarter" idx="11"/>
          </p:nvPr>
        </p:nvSpPr>
        <p:spPr/>
        <p:txBody>
          <a:bodyPr/>
          <a:lstStyle/>
          <a:p>
            <a:r>
              <a:rPr lang="it-IT" smtClean="0"/>
              <a:t>1-</a:t>
            </a:r>
            <a:endParaRPr lang="it-IT"/>
          </a:p>
        </p:txBody>
      </p:sp>
      <p:sp>
        <p:nvSpPr>
          <p:cNvPr id="6" name="Slide Number Placeholder 5"/>
          <p:cNvSpPr>
            <a:spLocks noGrp="1"/>
          </p:cNvSpPr>
          <p:nvPr>
            <p:ph type="sldNum" sz="quarter" idx="12"/>
          </p:nvPr>
        </p:nvSpPr>
        <p:spPr/>
        <p:txBody>
          <a:bodyPr/>
          <a:lstStyle/>
          <a:p>
            <a:fld id="{E1C101B5-C329-4834-AEA6-A16D16BD66B0}"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B79A6C7-4226-47D5-A60C-7EE6B46714A2}" type="datetime1">
              <a:rPr lang="it-IT" smtClean="0"/>
              <a:t>10/12/2015</a:t>
            </a:fld>
            <a:endParaRPr lang="it-IT"/>
          </a:p>
        </p:txBody>
      </p:sp>
      <p:sp>
        <p:nvSpPr>
          <p:cNvPr id="5" name="Footer Placeholder 4"/>
          <p:cNvSpPr>
            <a:spLocks noGrp="1"/>
          </p:cNvSpPr>
          <p:nvPr>
            <p:ph type="ftr" sz="quarter" idx="11"/>
          </p:nvPr>
        </p:nvSpPr>
        <p:spPr/>
        <p:txBody>
          <a:bodyPr/>
          <a:lstStyle/>
          <a:p>
            <a:r>
              <a:rPr lang="it-IT" smtClean="0"/>
              <a:t>1-</a:t>
            </a:r>
            <a:endParaRPr lang="it-IT"/>
          </a:p>
        </p:txBody>
      </p:sp>
      <p:sp>
        <p:nvSpPr>
          <p:cNvPr id="6" name="Slide Number Placeholder 5"/>
          <p:cNvSpPr>
            <a:spLocks noGrp="1"/>
          </p:cNvSpPr>
          <p:nvPr>
            <p:ph type="sldNum" sz="quarter" idx="12"/>
          </p:nvPr>
        </p:nvSpPr>
        <p:spPr/>
        <p:txBody>
          <a:bodyPr/>
          <a:lstStyle/>
          <a:p>
            <a:fld id="{E1C101B5-C329-4834-AEA6-A16D16BD66B0}" type="slidenum">
              <a:rPr lang="it-IT" smtClean="0"/>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4EF8935-C7FB-4963-AADE-F552566E38EF}" type="datetime1">
              <a:rPr lang="it-IT" smtClean="0"/>
              <a:t>10/12/2015</a:t>
            </a:fld>
            <a:endParaRPr lang="it-IT"/>
          </a:p>
        </p:txBody>
      </p:sp>
      <p:sp>
        <p:nvSpPr>
          <p:cNvPr id="5" name="Footer Placeholder 4"/>
          <p:cNvSpPr>
            <a:spLocks noGrp="1"/>
          </p:cNvSpPr>
          <p:nvPr>
            <p:ph type="ftr" sz="quarter" idx="11"/>
          </p:nvPr>
        </p:nvSpPr>
        <p:spPr/>
        <p:txBody>
          <a:bodyPr/>
          <a:lstStyle/>
          <a:p>
            <a:r>
              <a:rPr lang="it-IT" smtClean="0"/>
              <a:t>1-</a:t>
            </a:r>
            <a:endParaRPr lang="it-IT"/>
          </a:p>
        </p:txBody>
      </p:sp>
      <p:sp>
        <p:nvSpPr>
          <p:cNvPr id="6" name="Slide Number Placeholder 5"/>
          <p:cNvSpPr>
            <a:spLocks noGrp="1"/>
          </p:cNvSpPr>
          <p:nvPr>
            <p:ph type="sldNum" sz="quarter" idx="12"/>
          </p:nvPr>
        </p:nvSpPr>
        <p:spPr/>
        <p:txBody>
          <a:bodyPr/>
          <a:lstStyle/>
          <a:p>
            <a:fld id="{E1C101B5-C329-4834-AEA6-A16D16BD66B0}"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BB2DE9FE-715D-484C-88D5-7759968F145E}" type="datetime1">
              <a:rPr lang="it-IT" smtClean="0"/>
              <a:t>10/12/2015</a:t>
            </a:fld>
            <a:endParaRPr lang="it-IT"/>
          </a:p>
        </p:txBody>
      </p:sp>
      <p:sp>
        <p:nvSpPr>
          <p:cNvPr id="6" name="Footer Placeholder 5"/>
          <p:cNvSpPr>
            <a:spLocks noGrp="1"/>
          </p:cNvSpPr>
          <p:nvPr>
            <p:ph type="ftr" sz="quarter" idx="11"/>
          </p:nvPr>
        </p:nvSpPr>
        <p:spPr/>
        <p:txBody>
          <a:bodyPr/>
          <a:lstStyle/>
          <a:p>
            <a:r>
              <a:rPr lang="it-IT" smtClean="0"/>
              <a:t>1-</a:t>
            </a:r>
            <a:endParaRPr lang="it-IT"/>
          </a:p>
        </p:txBody>
      </p:sp>
      <p:sp>
        <p:nvSpPr>
          <p:cNvPr id="7" name="Slide Number Placeholder 6"/>
          <p:cNvSpPr>
            <a:spLocks noGrp="1"/>
          </p:cNvSpPr>
          <p:nvPr>
            <p:ph type="sldNum" sz="quarter" idx="12"/>
          </p:nvPr>
        </p:nvSpPr>
        <p:spPr/>
        <p:txBody>
          <a:bodyPr/>
          <a:lstStyle/>
          <a:p>
            <a:fld id="{E1C101B5-C329-4834-AEA6-A16D16BD66B0}"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FCBD939-03FA-4B99-918D-D91190D02B86}" type="datetime1">
              <a:rPr lang="it-IT" smtClean="0"/>
              <a:t>10/12/2015</a:t>
            </a:fld>
            <a:endParaRPr lang="it-IT"/>
          </a:p>
        </p:txBody>
      </p:sp>
      <p:sp>
        <p:nvSpPr>
          <p:cNvPr id="8" name="Footer Placeholder 7"/>
          <p:cNvSpPr>
            <a:spLocks noGrp="1"/>
          </p:cNvSpPr>
          <p:nvPr>
            <p:ph type="ftr" sz="quarter" idx="11"/>
          </p:nvPr>
        </p:nvSpPr>
        <p:spPr/>
        <p:txBody>
          <a:bodyPr/>
          <a:lstStyle/>
          <a:p>
            <a:r>
              <a:rPr lang="it-IT" smtClean="0"/>
              <a:t>1-</a:t>
            </a:r>
            <a:endParaRPr lang="it-IT"/>
          </a:p>
        </p:txBody>
      </p:sp>
      <p:sp>
        <p:nvSpPr>
          <p:cNvPr id="9" name="Slide Number Placeholder 8"/>
          <p:cNvSpPr>
            <a:spLocks noGrp="1"/>
          </p:cNvSpPr>
          <p:nvPr>
            <p:ph type="sldNum" sz="quarter" idx="12"/>
          </p:nvPr>
        </p:nvSpPr>
        <p:spPr/>
        <p:txBody>
          <a:bodyPr/>
          <a:lstStyle/>
          <a:p>
            <a:fld id="{E1C101B5-C329-4834-AEA6-A16D16BD66B0}"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32E4D384-2911-48F0-B08E-D9A302E480C1}" type="datetime1">
              <a:rPr lang="it-IT" smtClean="0"/>
              <a:t>10/12/2015</a:t>
            </a:fld>
            <a:endParaRPr lang="it-IT"/>
          </a:p>
        </p:txBody>
      </p:sp>
      <p:sp>
        <p:nvSpPr>
          <p:cNvPr id="4" name="Footer Placeholder 3"/>
          <p:cNvSpPr>
            <a:spLocks noGrp="1"/>
          </p:cNvSpPr>
          <p:nvPr>
            <p:ph type="ftr" sz="quarter" idx="11"/>
          </p:nvPr>
        </p:nvSpPr>
        <p:spPr/>
        <p:txBody>
          <a:bodyPr/>
          <a:lstStyle/>
          <a:p>
            <a:r>
              <a:rPr lang="it-IT" smtClean="0"/>
              <a:t>1-</a:t>
            </a:r>
            <a:endParaRPr lang="it-IT"/>
          </a:p>
        </p:txBody>
      </p:sp>
      <p:sp>
        <p:nvSpPr>
          <p:cNvPr id="5" name="Slide Number Placeholder 4"/>
          <p:cNvSpPr>
            <a:spLocks noGrp="1"/>
          </p:cNvSpPr>
          <p:nvPr>
            <p:ph type="sldNum" sz="quarter" idx="12"/>
          </p:nvPr>
        </p:nvSpPr>
        <p:spPr/>
        <p:txBody>
          <a:bodyPr/>
          <a:lstStyle/>
          <a:p>
            <a:fld id="{E1C101B5-C329-4834-AEA6-A16D16BD66B0}"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656D5AF-63CC-4CA9-B634-7594DD7450C3}" type="datetime1">
              <a:rPr lang="it-IT" smtClean="0"/>
              <a:t>10/12/2015</a:t>
            </a:fld>
            <a:endParaRPr lang="it-IT"/>
          </a:p>
        </p:txBody>
      </p:sp>
      <p:sp>
        <p:nvSpPr>
          <p:cNvPr id="3" name="Footer Placeholder 2"/>
          <p:cNvSpPr>
            <a:spLocks noGrp="1"/>
          </p:cNvSpPr>
          <p:nvPr>
            <p:ph type="ftr" sz="quarter" idx="11"/>
          </p:nvPr>
        </p:nvSpPr>
        <p:spPr/>
        <p:txBody>
          <a:bodyPr/>
          <a:lstStyle/>
          <a:p>
            <a:r>
              <a:rPr lang="it-IT" smtClean="0"/>
              <a:t>1-</a:t>
            </a:r>
            <a:endParaRPr lang="it-IT"/>
          </a:p>
        </p:txBody>
      </p:sp>
      <p:sp>
        <p:nvSpPr>
          <p:cNvPr id="4" name="Slide Number Placeholder 3"/>
          <p:cNvSpPr>
            <a:spLocks noGrp="1"/>
          </p:cNvSpPr>
          <p:nvPr>
            <p:ph type="sldNum" sz="quarter" idx="12"/>
          </p:nvPr>
        </p:nvSpPr>
        <p:spPr/>
        <p:txBody>
          <a:bodyPr/>
          <a:lstStyle/>
          <a:p>
            <a:fld id="{E1C101B5-C329-4834-AEA6-A16D16BD66B0}"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E6F965-F585-4D70-95A0-D682F4493054}" type="datetime1">
              <a:rPr lang="it-IT" smtClean="0"/>
              <a:t>10/12/2015</a:t>
            </a:fld>
            <a:endParaRPr lang="it-IT"/>
          </a:p>
        </p:txBody>
      </p:sp>
      <p:sp>
        <p:nvSpPr>
          <p:cNvPr id="6" name="Footer Placeholder 5"/>
          <p:cNvSpPr>
            <a:spLocks noGrp="1"/>
          </p:cNvSpPr>
          <p:nvPr>
            <p:ph type="ftr" sz="quarter" idx="11"/>
          </p:nvPr>
        </p:nvSpPr>
        <p:spPr/>
        <p:txBody>
          <a:bodyPr/>
          <a:lstStyle/>
          <a:p>
            <a:r>
              <a:rPr lang="it-IT" smtClean="0"/>
              <a:t>1-</a:t>
            </a:r>
            <a:endParaRPr lang="it-IT"/>
          </a:p>
        </p:txBody>
      </p:sp>
      <p:sp>
        <p:nvSpPr>
          <p:cNvPr id="7" name="Slide Number Placeholder 6"/>
          <p:cNvSpPr>
            <a:spLocks noGrp="1"/>
          </p:cNvSpPr>
          <p:nvPr>
            <p:ph type="sldNum" sz="quarter" idx="12"/>
          </p:nvPr>
        </p:nvSpPr>
        <p:spPr/>
        <p:txBody>
          <a:bodyPr/>
          <a:lstStyle/>
          <a:p>
            <a:fld id="{E1C101B5-C329-4834-AEA6-A16D16BD66B0}"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C7E6643-16F3-4B37-9435-97553D2643AE}" type="datetime1">
              <a:rPr lang="it-IT" smtClean="0"/>
              <a:t>10/12/2015</a:t>
            </a:fld>
            <a:endParaRPr lang="it-IT"/>
          </a:p>
        </p:txBody>
      </p:sp>
      <p:sp>
        <p:nvSpPr>
          <p:cNvPr id="6" name="Footer Placeholder 5"/>
          <p:cNvSpPr>
            <a:spLocks noGrp="1"/>
          </p:cNvSpPr>
          <p:nvPr>
            <p:ph type="ftr" sz="quarter" idx="11"/>
          </p:nvPr>
        </p:nvSpPr>
        <p:spPr/>
        <p:txBody>
          <a:bodyPr/>
          <a:lstStyle/>
          <a:p>
            <a:r>
              <a:rPr lang="it-IT" smtClean="0"/>
              <a:t>1-</a:t>
            </a:r>
            <a:endParaRPr lang="it-IT"/>
          </a:p>
        </p:txBody>
      </p:sp>
      <p:sp>
        <p:nvSpPr>
          <p:cNvPr id="7" name="Slide Number Placeholder 6"/>
          <p:cNvSpPr>
            <a:spLocks noGrp="1"/>
          </p:cNvSpPr>
          <p:nvPr>
            <p:ph type="sldNum" sz="quarter" idx="12"/>
          </p:nvPr>
        </p:nvSpPr>
        <p:spPr/>
        <p:txBody>
          <a:bodyPr/>
          <a:lstStyle/>
          <a:p>
            <a:fld id="{E1C101B5-C329-4834-AEA6-A16D16BD66B0}"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DA03FE9-9C35-4F23-BF05-4F036D220CE9}" type="datetime1">
              <a:rPr lang="it-IT" smtClean="0"/>
              <a:t>10/12/2015</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it-IT" smtClean="0"/>
              <a:t>1-</a:t>
            </a:r>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1C101B5-C329-4834-AEA6-A16D16BD66B0}"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IRIS-RE.PUBLIC@POLIMI"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openaccess@polimi.i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biblio.polimi.it/servizi/pubblicare-in-oa"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22932" y="5805264"/>
            <a:ext cx="4725131" cy="683490"/>
          </a:xfrm>
          <a:ln>
            <a:noFill/>
            <a:prstDash val="solid"/>
          </a:ln>
        </p:spPr>
        <p:txBody>
          <a:bodyPr>
            <a:noAutofit/>
          </a:bodyPr>
          <a:lstStyle/>
          <a:p>
            <a:pPr algn="l"/>
            <a:r>
              <a:rPr lang="it-IT" sz="1800" dirty="0" smtClean="0">
                <a:solidFill>
                  <a:srgbClr val="002060"/>
                </a:solidFill>
              </a:rPr>
              <a:t/>
            </a:r>
            <a:br>
              <a:rPr lang="it-IT" sz="1800" dirty="0" smtClean="0">
                <a:solidFill>
                  <a:srgbClr val="002060"/>
                </a:solidFill>
              </a:rPr>
            </a:br>
            <a:r>
              <a:rPr lang="it-IT"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Information  </a:t>
            </a:r>
            <a:r>
              <a:rPr lang="it-IT" sz="16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Accesibility</a:t>
            </a:r>
            <a:r>
              <a:rPr lang="it-IT"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for </a:t>
            </a:r>
            <a:r>
              <a:rPr lang="it-IT" sz="16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learning</a:t>
            </a:r>
            <a:r>
              <a:rPr lang="it-IT"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br>
              <a:rPr lang="it-IT"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br>
            <a:r>
              <a:rPr lang="it-IT" sz="16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December</a:t>
            </a:r>
            <a:r>
              <a:rPr lang="it-IT"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11, 2015</a:t>
            </a:r>
            <a:endParaRPr lang="it-IT" sz="16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ottotitolo 2"/>
          <p:cNvSpPr>
            <a:spLocks noGrp="1"/>
          </p:cNvSpPr>
          <p:nvPr>
            <p:ph type="subTitle" idx="1"/>
          </p:nvPr>
        </p:nvSpPr>
        <p:spPr>
          <a:xfrm>
            <a:off x="755576" y="548680"/>
            <a:ext cx="7772400" cy="2016224"/>
          </a:xfrm>
          <a:noFill/>
          <a:ln w="76200">
            <a:solidFill>
              <a:schemeClr val="bg1"/>
            </a:solidFill>
          </a:ln>
          <a:effectLst>
            <a:innerShdw blurRad="114300">
              <a:prstClr val="black"/>
            </a:innerShdw>
          </a:effectLst>
          <a:extLst/>
        </p:spPr>
        <p:style>
          <a:lnRef idx="0">
            <a:schemeClr val="accent2"/>
          </a:lnRef>
          <a:fillRef idx="3">
            <a:schemeClr val="accent2"/>
          </a:fillRef>
          <a:effectRef idx="3">
            <a:schemeClr val="accent2"/>
          </a:effectRef>
          <a:fontRef idx="minor">
            <a:schemeClr val="lt1"/>
          </a:fontRef>
        </p:style>
        <p:txBody>
          <a:bodyPr>
            <a:noAutofit/>
          </a:bodyPr>
          <a:lstStyle/>
          <a:p>
            <a:r>
              <a:rPr lang="en-US" sz="4000" b="1" dirty="0" smtClean="0">
                <a:latin typeface="Verdana" panose="020B0604030504040204" pitchFamily="34" charset="0"/>
                <a:ea typeface="Verdana" panose="020B0604030504040204" pitchFamily="34" charset="0"/>
                <a:cs typeface="Verdana" panose="020B0604030504040204" pitchFamily="34" charset="0"/>
              </a:rPr>
              <a:t>University Policy </a:t>
            </a:r>
            <a:r>
              <a:rPr lang="en-US" sz="4000" b="1" dirty="0">
                <a:latin typeface="Verdana" panose="020B0604030504040204" pitchFamily="34" charset="0"/>
                <a:ea typeface="Verdana" panose="020B0604030504040204" pitchFamily="34" charset="0"/>
                <a:cs typeface="Verdana" panose="020B0604030504040204" pitchFamily="34" charset="0"/>
              </a:rPr>
              <a:t>on Open Access to scientific </a:t>
            </a:r>
            <a:r>
              <a:rPr lang="en-US" sz="4000" b="1" dirty="0" smtClean="0">
                <a:latin typeface="Verdana" panose="020B0604030504040204" pitchFamily="34" charset="0"/>
                <a:ea typeface="Verdana" panose="020B0604030504040204" pitchFamily="34" charset="0"/>
                <a:cs typeface="Verdana" panose="020B0604030504040204" pitchFamily="34" charset="0"/>
              </a:rPr>
              <a:t>literature</a:t>
            </a:r>
            <a:endParaRPr lang="it-IT" sz="105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7" name="CasellaDiTesto 6"/>
          <p:cNvSpPr txBox="1"/>
          <p:nvPr/>
        </p:nvSpPr>
        <p:spPr>
          <a:xfrm>
            <a:off x="1814182" y="4045560"/>
            <a:ext cx="5832648" cy="984885"/>
          </a:xfrm>
          <a:prstGeom prst="rect">
            <a:avLst/>
          </a:prstGeom>
          <a:noFill/>
        </p:spPr>
        <p:txBody>
          <a:bodyPr wrap="square" rtlCol="0">
            <a:spAutoFit/>
          </a:bodyPr>
          <a:lstStyle/>
          <a:p>
            <a:pPr algn="ctr"/>
            <a:r>
              <a:rPr lang="it-IT" b="1" dirty="0">
                <a:solidFill>
                  <a:srgbClr val="002060"/>
                </a:solidFill>
                <a:latin typeface="Verdana" panose="020B0604030504040204" pitchFamily="34" charset="0"/>
                <a:ea typeface="Verdana" panose="020B0604030504040204" pitchFamily="34" charset="0"/>
                <a:cs typeface="Verdana" panose="020B0604030504040204" pitchFamily="34" charset="0"/>
              </a:rPr>
              <a:t>Chiara Cenderelli</a:t>
            </a:r>
          </a:p>
          <a:p>
            <a:pPr algn="ctr"/>
            <a:r>
              <a:rPr lang="it-IT" sz="16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University</a:t>
            </a:r>
            <a:r>
              <a:rPr lang="it-IT"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Library Services-Open Access </a:t>
            </a:r>
            <a:r>
              <a:rPr lang="it-IT" sz="16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referent</a:t>
            </a:r>
            <a:endParaRPr lang="it-IT"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endParaRPr lang="it-IT" sz="8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r>
              <a:rPr lang="it-IT"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chiara.cenderelli@polimi.it</a:t>
            </a:r>
            <a:endParaRPr lang="it-IT" sz="16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8378" y="2829891"/>
            <a:ext cx="2304256" cy="972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830" y="5373216"/>
            <a:ext cx="1283023" cy="1283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16522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251520" y="2675467"/>
            <a:ext cx="8640959" cy="3450696"/>
          </a:xfrm>
        </p:spPr>
        <p:txBody>
          <a:bodyPr/>
          <a:lstStyle/>
          <a:p>
            <a:pPr marL="0" indent="0">
              <a:buNone/>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Open access as a principle in Horizon 2020 now has its legal basis in the Framework </a:t>
            </a: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Program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itself and in its Rules for Participation </a:t>
            </a:r>
          </a:p>
          <a:p>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“each beneficiary must ensure open access to all peer-reviewed scientific publications relating to its results”</a:t>
            </a:r>
          </a:p>
          <a:p>
            <a:endParaRPr lang="en-US" sz="2000" dirty="0">
              <a:solidFill>
                <a:srgbClr val="002060"/>
              </a:solidFill>
            </a:endParaRPr>
          </a:p>
          <a:p>
            <a:endParaRPr lang="it-IT" dirty="0"/>
          </a:p>
        </p:txBody>
      </p:sp>
      <p:sp>
        <p:nvSpPr>
          <p:cNvPr id="2" name="Segnaposto numero diapositiva 1"/>
          <p:cNvSpPr>
            <a:spLocks noGrp="1"/>
          </p:cNvSpPr>
          <p:nvPr>
            <p:ph type="sldNum" sz="quarter" idx="12"/>
          </p:nvPr>
        </p:nvSpPr>
        <p:spPr/>
        <p:txBody>
          <a:bodyPr/>
          <a:lstStyle/>
          <a:p>
            <a:fld id="{E1C101B5-C329-4834-AEA6-A16D16BD66B0}" type="slidenum">
              <a:rPr lang="it-IT" smtClean="0"/>
              <a:t>10</a:t>
            </a:fld>
            <a:endParaRPr lang="it-IT"/>
          </a:p>
        </p:txBody>
      </p:sp>
      <p:sp>
        <p:nvSpPr>
          <p:cNvPr id="5" name="Titolo 4"/>
          <p:cNvSpPr>
            <a:spLocks noGrp="1"/>
          </p:cNvSpPr>
          <p:nvPr>
            <p:ph type="title"/>
          </p:nvPr>
        </p:nvSpPr>
        <p:spPr/>
        <p:txBody>
          <a:bodyPr>
            <a:normAutofit/>
          </a:bodyPr>
          <a:lstStyle/>
          <a:p>
            <a:pPr algn="l"/>
            <a:r>
              <a:rPr lang="en-GB" sz="3200" b="1" dirty="0">
                <a:solidFill>
                  <a:srgbClr val="002060"/>
                </a:solidFill>
                <a:latin typeface="Verdana" panose="020B0604030504040204" pitchFamily="34" charset="0"/>
                <a:ea typeface="Verdana" panose="020B0604030504040204" pitchFamily="34" charset="0"/>
                <a:cs typeface="Verdana" panose="020B0604030504040204" pitchFamily="34" charset="0"/>
              </a:rPr>
              <a:t>New Framework Programme</a:t>
            </a:r>
            <a:br>
              <a:rPr lang="en-GB" sz="3200" b="1" dirty="0">
                <a:solidFill>
                  <a:srgbClr val="002060"/>
                </a:solidFill>
                <a:latin typeface="Verdana" panose="020B0604030504040204" pitchFamily="34" charset="0"/>
                <a:ea typeface="Verdana" panose="020B0604030504040204" pitchFamily="34" charset="0"/>
                <a:cs typeface="Verdana" panose="020B0604030504040204" pitchFamily="34" charset="0"/>
              </a:rPr>
            </a:b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Horizon 2020 (2014-2020</a:t>
            </a:r>
            <a:r>
              <a:rPr lang="en-US"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sz="32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6750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395536" y="2420888"/>
            <a:ext cx="8568951" cy="3450696"/>
          </a:xfrm>
        </p:spPr>
        <p:txBody>
          <a:bodyPr/>
          <a:lstStyle/>
          <a:p>
            <a:pPr marL="0" lvl="0" indent="0">
              <a:buNone/>
            </a:pP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Italian Law 112/2013</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Art</a:t>
            </a:r>
            <a:r>
              <a:rPr lang="it-IT" b="1" dirty="0">
                <a:solidFill>
                  <a:srgbClr val="002060"/>
                </a:solidFill>
                <a:latin typeface="Verdana" panose="020B0604030504040204" pitchFamily="34" charset="0"/>
                <a:ea typeface="Verdana" panose="020B0604030504040204" pitchFamily="34" charset="0"/>
                <a:cs typeface="Verdana" panose="020B0604030504040204" pitchFamily="34" charset="0"/>
              </a:rPr>
              <a:t>. 4: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The public bodies, responsible for the provision or management of the funding of scientific research, take, in their autonomy, the necessary measures for the promotion of Open Access to results of research funded for a share equal to or greater than 50% of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public funds</a:t>
            </a: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Segnaposto numero diapositiva 1"/>
          <p:cNvSpPr>
            <a:spLocks noGrp="1"/>
          </p:cNvSpPr>
          <p:nvPr>
            <p:ph type="sldNum" sz="quarter" idx="12"/>
          </p:nvPr>
        </p:nvSpPr>
        <p:spPr/>
        <p:txBody>
          <a:bodyPr/>
          <a:lstStyle/>
          <a:p>
            <a:fld id="{E1C101B5-C329-4834-AEA6-A16D16BD66B0}" type="slidenum">
              <a:rPr lang="it-IT" smtClean="0"/>
              <a:t>11</a:t>
            </a:fld>
            <a:endParaRPr lang="it-IT"/>
          </a:p>
        </p:txBody>
      </p:sp>
      <p:sp>
        <p:nvSpPr>
          <p:cNvPr id="5" name="Titolo 4"/>
          <p:cNvSpPr>
            <a:spLocks noGrp="1"/>
          </p:cNvSpPr>
          <p:nvPr>
            <p:ph type="title"/>
          </p:nvPr>
        </p:nvSpPr>
        <p:spPr/>
        <p:txBody>
          <a:bodyPr>
            <a:normAutofit/>
          </a:bodyPr>
          <a:lstStyle/>
          <a:p>
            <a:pPr algn="l"/>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External</a:t>
            </a:r>
            <a:r>
              <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 Input to OA (2</a:t>
            </a:r>
            <a:r>
              <a:rPr lang="it-IT"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sz="3200" dirty="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974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egnaposto contenuto 2"/>
          <p:cNvSpPr>
            <a:spLocks noGrp="1"/>
          </p:cNvSpPr>
          <p:nvPr>
            <p:ph idx="1"/>
          </p:nvPr>
        </p:nvSpPr>
        <p:spPr>
          <a:xfrm>
            <a:off x="251520" y="2060848"/>
            <a:ext cx="8640959" cy="4201267"/>
          </a:xfrm>
        </p:spPr>
        <p:txBody>
          <a:bodyPr>
            <a:normAutofit fontScale="92500" lnSpcReduction="20000"/>
          </a:bodyPr>
          <a:lstStyle/>
          <a:p>
            <a:pPr marL="0" indent="0">
              <a:buNone/>
            </a:pPr>
            <a:r>
              <a:rPr lang="en-US" sz="2600" b="1" dirty="0" err="1">
                <a:solidFill>
                  <a:srgbClr val="002060"/>
                </a:solidFill>
                <a:latin typeface="Verdana" panose="020B0604030504040204" pitchFamily="34" charset="0"/>
                <a:ea typeface="Verdana" panose="020B0604030504040204" pitchFamily="34" charset="0"/>
                <a:cs typeface="Verdana" panose="020B0604030504040204" pitchFamily="34" charset="0"/>
              </a:rPr>
              <a:t>Politecnico’s</a:t>
            </a: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 Statute, art 4 </a:t>
            </a:r>
          </a:p>
          <a:p>
            <a:pPr marL="301943" lvl="1" indent="0">
              <a:buNone/>
            </a:pPr>
            <a:r>
              <a:rPr lang="it-IT" sz="2600" dirty="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Polytechnic encourages full and open access to knowledge, promoting the free movement and the wider dissemination, also in digital format, of educational, cultural and organizational “</a:t>
            </a:r>
          </a:p>
          <a:p>
            <a:pPr lvl="1"/>
            <a:endPar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Messina </a:t>
            </a: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Declaration (2004/w014)</a:t>
            </a:r>
          </a:p>
          <a:p>
            <a:pPr marL="301943" lvl="1" indent="0">
              <a:buNone/>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74 Italian universities "... declare to adhere to the Berlin Declaration on Open Access to Knowledge in the Sciences and Humanities in support of  open access to scientific literature, with the hope that this gesture will constitute an initial, important contribute</a:t>
            </a:r>
          </a:p>
          <a:p>
            <a:endParaRPr lang="it-IT" dirty="0"/>
          </a:p>
        </p:txBody>
      </p:sp>
      <p:sp>
        <p:nvSpPr>
          <p:cNvPr id="4" name="Segnaposto numero diapositiva 3"/>
          <p:cNvSpPr>
            <a:spLocks noGrp="1"/>
          </p:cNvSpPr>
          <p:nvPr>
            <p:ph type="sldNum" sz="quarter" idx="12"/>
          </p:nvPr>
        </p:nvSpPr>
        <p:spPr/>
        <p:txBody>
          <a:bodyPr/>
          <a:lstStyle/>
          <a:p>
            <a:fld id="{E1C101B5-C329-4834-AEA6-A16D16BD66B0}" type="slidenum">
              <a:rPr lang="it-IT" smtClean="0"/>
              <a:pPr/>
              <a:t>12</a:t>
            </a:fld>
            <a:endParaRPr lang="it-IT"/>
          </a:p>
        </p:txBody>
      </p:sp>
      <p:sp>
        <p:nvSpPr>
          <p:cNvPr id="2" name="Titolo 1"/>
          <p:cNvSpPr>
            <a:spLocks noGrp="1"/>
          </p:cNvSpPr>
          <p:nvPr>
            <p:ph type="title"/>
          </p:nvPr>
        </p:nvSpPr>
        <p:spPr/>
        <p:txBody>
          <a:bodyPr>
            <a:normAutofit/>
          </a:bodyPr>
          <a:lstStyle/>
          <a:p>
            <a:pPr lvl="0" algn="l"/>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what are we doing</a:t>
            </a:r>
            <a:r>
              <a:rPr lang="en-US"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sz="3200" dirty="0"/>
          </a:p>
        </p:txBody>
      </p:sp>
    </p:spTree>
    <p:extLst>
      <p:ext uri="{BB962C8B-B14F-4D97-AF65-F5344CB8AC3E}">
        <p14:creationId xmlns:p14="http://schemas.microsoft.com/office/powerpoint/2010/main" val="1595987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323528" y="2675467"/>
            <a:ext cx="8568951" cy="3450696"/>
          </a:xfrm>
        </p:spPr>
        <p:txBody>
          <a:bodyPr/>
          <a:lstStyle/>
          <a:p>
            <a:pPr marL="0" indent="0">
              <a:buNone/>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July 14, 2014: approval of the policy in Academic Senate</a:t>
            </a:r>
          </a:p>
          <a:p>
            <a:endParaRPr lang="en-US"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October 1, 2014: entry into force of the Policy</a:t>
            </a:r>
          </a:p>
          <a:p>
            <a:endParaRPr lang="en-US" dirty="0"/>
          </a:p>
          <a:p>
            <a:endParaRPr lang="it-IT" dirty="0"/>
          </a:p>
        </p:txBody>
      </p:sp>
      <p:sp>
        <p:nvSpPr>
          <p:cNvPr id="2" name="Segnaposto numero diapositiva 1"/>
          <p:cNvSpPr>
            <a:spLocks noGrp="1"/>
          </p:cNvSpPr>
          <p:nvPr>
            <p:ph type="sldNum" sz="quarter" idx="12"/>
          </p:nvPr>
        </p:nvSpPr>
        <p:spPr/>
        <p:txBody>
          <a:bodyPr/>
          <a:lstStyle/>
          <a:p>
            <a:fld id="{E1C101B5-C329-4834-AEA6-A16D16BD66B0}" type="slidenum">
              <a:rPr lang="it-IT" smtClean="0"/>
              <a:t>13</a:t>
            </a:fld>
            <a:endParaRPr lang="it-IT"/>
          </a:p>
        </p:txBody>
      </p:sp>
      <p:sp>
        <p:nvSpPr>
          <p:cNvPr id="3" name="Titolo 2"/>
          <p:cNvSpPr>
            <a:spLocks noGrp="1"/>
          </p:cNvSpPr>
          <p:nvPr>
            <p:ph type="title"/>
          </p:nvPr>
        </p:nvSpPr>
        <p:spPr/>
        <p:txBody>
          <a:bodyPr>
            <a:normAutofit/>
          </a:bodyPr>
          <a:lstStyle/>
          <a:p>
            <a:pPr lvl="0" algn="l"/>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University Policy on Open Access to Scientific </a:t>
            </a:r>
            <a:r>
              <a:rPr lang="en-US"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Literature</a:t>
            </a:r>
            <a:endParaRPr lang="it-IT" sz="32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513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251520" y="1840047"/>
            <a:ext cx="8640959" cy="4469273"/>
          </a:xfrm>
        </p:spPr>
        <p:txBody>
          <a:bodyPr>
            <a:normAutofit fontScale="77500" lnSpcReduction="20000"/>
          </a:bodyPr>
          <a:lstStyle/>
          <a:p>
            <a:pPr marL="0" lvl="0" indent="0">
              <a:buNone/>
            </a:pPr>
            <a:r>
              <a:rPr lang="en-US" sz="2800" b="1" dirty="0">
                <a:solidFill>
                  <a:srgbClr val="002060"/>
                </a:solidFill>
                <a:latin typeface="Verdana" panose="020B0604030504040204" pitchFamily="34" charset="0"/>
                <a:ea typeface="Verdana" panose="020B0604030504040204" pitchFamily="34" charset="0"/>
                <a:cs typeface="Verdana" panose="020B0604030504040204" pitchFamily="34" charset="0"/>
              </a:rPr>
              <a:t>self archive the permitted editorial version</a:t>
            </a:r>
          </a:p>
          <a:p>
            <a:pPr marL="0" lvl="0" indent="0">
              <a:buNone/>
            </a:pPr>
            <a:r>
              <a:rPr lang="it-IT" sz="2800" dirty="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The authors must feed the </a:t>
            </a:r>
            <a:r>
              <a:rPr lang="en-US" sz="2800" dirty="0" err="1">
                <a:solidFill>
                  <a:srgbClr val="002060"/>
                </a:solidFill>
                <a:latin typeface="Verdana" panose="020B0604030504040204" pitchFamily="34" charset="0"/>
                <a:ea typeface="Verdana" panose="020B0604030504040204" pitchFamily="34" charset="0"/>
                <a:cs typeface="Verdana" panose="020B0604030504040204" pitchFamily="34" charset="0"/>
              </a:rPr>
              <a:t>Politecnico</a:t>
            </a: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 di Milano research product catalogue by entering </a:t>
            </a:r>
            <a:r>
              <a:rPr lang="en-US" sz="2800" b="1" dirty="0">
                <a:solidFill>
                  <a:srgbClr val="002060"/>
                </a:solidFill>
                <a:latin typeface="Verdana" panose="020B0604030504040204" pitchFamily="34" charset="0"/>
                <a:ea typeface="Verdana" panose="020B0604030504040204" pitchFamily="34" charset="0"/>
                <a:cs typeface="Verdana" panose="020B0604030504040204" pitchFamily="34" charset="0"/>
              </a:rPr>
              <a:t>metadata</a:t>
            </a: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 the </a:t>
            </a:r>
            <a:r>
              <a:rPr lang="en-US" sz="2800" b="1" dirty="0">
                <a:solidFill>
                  <a:srgbClr val="002060"/>
                </a:solidFill>
                <a:latin typeface="Verdana" panose="020B0604030504040204" pitchFamily="34" charset="0"/>
                <a:ea typeface="Verdana" panose="020B0604030504040204" pitchFamily="34" charset="0"/>
                <a:cs typeface="Verdana" panose="020B0604030504040204" pitchFamily="34" charset="0"/>
              </a:rPr>
              <a:t>digital copy </a:t>
            </a: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of the contribution and other required information, that will automatically go into the institutional archive....</a:t>
            </a:r>
          </a:p>
          <a:p>
            <a:pPr lvl="0"/>
            <a:endParaRPr lang="en-US" sz="28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en-US" sz="2800" b="1" dirty="0">
                <a:solidFill>
                  <a:srgbClr val="002060"/>
                </a:solidFill>
                <a:latin typeface="Verdana" panose="020B0604030504040204" pitchFamily="34" charset="0"/>
                <a:ea typeface="Verdana" panose="020B0604030504040204" pitchFamily="34" charset="0"/>
                <a:cs typeface="Verdana" panose="020B0604030504040204" pitchFamily="34" charset="0"/>
              </a:rPr>
              <a:t>accord a free, irrevocable, universal, nonexclusive license to publish in OA</a:t>
            </a:r>
          </a:p>
          <a:p>
            <a:pPr marL="0" indent="0">
              <a:buNone/>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“On filing his work, the author issues the university with a free, irrevocable, universal, nonexclusive license to publish his contribution in open access in the institutional archive, notwithstanding the cases of incompatibility with other rights (publishers' copyright policies)…in the case of publicly-funded works</a:t>
            </a:r>
            <a:r>
              <a:rPr lang="en-US" sz="28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Segnaposto numero diapositiva 1"/>
          <p:cNvSpPr>
            <a:spLocks noGrp="1"/>
          </p:cNvSpPr>
          <p:nvPr>
            <p:ph type="sldNum" sz="quarter" idx="12"/>
          </p:nvPr>
        </p:nvSpPr>
        <p:spPr/>
        <p:txBody>
          <a:bodyPr/>
          <a:lstStyle/>
          <a:p>
            <a:fld id="{E1C101B5-C329-4834-AEA6-A16D16BD66B0}" type="slidenum">
              <a:rPr lang="it-IT" smtClean="0"/>
              <a:t>14</a:t>
            </a:fld>
            <a:endParaRPr lang="it-IT"/>
          </a:p>
        </p:txBody>
      </p:sp>
      <p:sp>
        <p:nvSpPr>
          <p:cNvPr id="3" name="Titolo 2"/>
          <p:cNvSpPr>
            <a:spLocks noGrp="1"/>
          </p:cNvSpPr>
          <p:nvPr>
            <p:ph type="title"/>
          </p:nvPr>
        </p:nvSpPr>
        <p:spPr>
          <a:xfrm>
            <a:off x="395536" y="338328"/>
            <a:ext cx="8352928" cy="1252728"/>
          </a:xfrm>
        </p:spPr>
        <p:txBody>
          <a:bodyPr>
            <a:normAutofit/>
          </a:bodyPr>
          <a:lstStyle/>
          <a:p>
            <a:pPr lvl="0" algn="l"/>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Key</a:t>
            </a:r>
            <a:r>
              <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points</a:t>
            </a:r>
            <a:r>
              <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 of the policy open </a:t>
            </a:r>
            <a:r>
              <a:rPr lang="it-IT" sz="32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access</a:t>
            </a:r>
            <a:r>
              <a:rPr lang="it-IT"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(1) </a:t>
            </a:r>
            <a:endParaRPr lang="it-IT" sz="3200" dirty="0"/>
          </a:p>
        </p:txBody>
      </p:sp>
      <p:sp>
        <p:nvSpPr>
          <p:cNvPr id="4" name="Rettangolo 3"/>
          <p:cNvSpPr/>
          <p:nvPr/>
        </p:nvSpPr>
        <p:spPr>
          <a:xfrm>
            <a:off x="251520" y="1532271"/>
            <a:ext cx="8640960" cy="615553"/>
          </a:xfrm>
          <a:prstGeom prst="rect">
            <a:avLst/>
          </a:prstGeom>
        </p:spPr>
        <p:txBody>
          <a:bodyPr wrap="square">
            <a:spAutoFit/>
          </a:bodyPr>
          <a:lstStyle/>
          <a:p>
            <a:pPr lvl="0"/>
            <a:endParaRPr lang="it-IT" b="1" dirty="0" smtClean="0">
              <a:solidFill>
                <a:srgbClr val="002060"/>
              </a:solidFill>
              <a:latin typeface="Calibri"/>
              <a:cs typeface="Calibri"/>
            </a:endParaRPr>
          </a:p>
          <a:p>
            <a:pPr lvl="0"/>
            <a:endParaRPr lang="en-US" sz="1600" dirty="0">
              <a:solidFill>
                <a:prstClr val="black"/>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9510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251520" y="1988840"/>
            <a:ext cx="8640959" cy="4137323"/>
          </a:xfrm>
        </p:spPr>
        <p:txBody>
          <a:bodyPr>
            <a:normAutofit fontScale="92500" lnSpcReduction="20000"/>
          </a:bodyPr>
          <a:lstStyle/>
          <a:p>
            <a:pPr marL="0" lvl="0" indent="0">
              <a:buNone/>
            </a:pP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applies the time prescribed by national law</a:t>
            </a:r>
          </a:p>
          <a:p>
            <a:pPr marL="0" lvl="0" indent="0">
              <a:buNone/>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If the author intends to transfer the exploitation rights for the work to third parties, the authors should do this </a:t>
            </a: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with publishers who permit self-archiving</a:t>
            </a: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 even if after an embargo period that does not exceed </a:t>
            </a: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18 months </a:t>
            </a: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if they are journal articles</a:t>
            </a:r>
            <a:endParaRPr lang="it-IT"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en-US" sz="26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make exceptions to policy</a:t>
            </a:r>
          </a:p>
          <a:p>
            <a:pPr marL="0" indent="0">
              <a:buNone/>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If the author waives publication explicitly and the motivations come under the ones allowed in the event of public funding, the contribution will remain "</a:t>
            </a: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closed access</a:t>
            </a: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sp>
        <p:nvSpPr>
          <p:cNvPr id="2" name="Segnaposto numero diapositiva 1"/>
          <p:cNvSpPr>
            <a:spLocks noGrp="1"/>
          </p:cNvSpPr>
          <p:nvPr>
            <p:ph type="sldNum" sz="quarter" idx="12"/>
          </p:nvPr>
        </p:nvSpPr>
        <p:spPr/>
        <p:txBody>
          <a:bodyPr/>
          <a:lstStyle/>
          <a:p>
            <a:fld id="{E1C101B5-C329-4834-AEA6-A16D16BD66B0}" type="slidenum">
              <a:rPr lang="it-IT" smtClean="0"/>
              <a:t>15</a:t>
            </a:fld>
            <a:endParaRPr lang="it-IT"/>
          </a:p>
        </p:txBody>
      </p:sp>
      <p:sp>
        <p:nvSpPr>
          <p:cNvPr id="4" name="Titolo 3"/>
          <p:cNvSpPr>
            <a:spLocks noGrp="1"/>
          </p:cNvSpPr>
          <p:nvPr>
            <p:ph type="title"/>
          </p:nvPr>
        </p:nvSpPr>
        <p:spPr>
          <a:xfrm>
            <a:off x="395536" y="338328"/>
            <a:ext cx="8352928" cy="1252728"/>
          </a:xfrm>
        </p:spPr>
        <p:txBody>
          <a:bodyPr>
            <a:normAutofit/>
          </a:bodyPr>
          <a:lstStyle/>
          <a:p>
            <a:pPr algn="l"/>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Key</a:t>
            </a:r>
            <a:r>
              <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points</a:t>
            </a:r>
            <a:r>
              <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 of the policy open </a:t>
            </a:r>
            <a:r>
              <a:rPr lang="it-IT" sz="32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access</a:t>
            </a:r>
            <a:r>
              <a:rPr lang="it-IT"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(2) </a:t>
            </a:r>
            <a:endParaRPr lang="it-IT" sz="32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2246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323528" y="1916832"/>
            <a:ext cx="8640959" cy="4209331"/>
          </a:xfrm>
        </p:spPr>
        <p:txBody>
          <a:bodyPr>
            <a:normAutofit fontScale="85000" lnSpcReduction="20000"/>
          </a:bodyPr>
          <a:lstStyle/>
          <a:p>
            <a:pPr marL="0" indent="0">
              <a:buNone/>
            </a:pPr>
            <a:r>
              <a:rPr lang="it-IT" sz="2800" b="1" dirty="0">
                <a:solidFill>
                  <a:srgbClr val="002060"/>
                </a:solidFill>
                <a:latin typeface="Verdana" panose="020B0604030504040204" pitchFamily="34" charset="0"/>
                <a:ea typeface="Verdana" panose="020B0604030504040204" pitchFamily="34" charset="0"/>
                <a:cs typeface="Verdana" panose="020B0604030504040204" pitchFamily="34" charset="0"/>
                <a:hlinkClick r:id="rId3"/>
              </a:rPr>
              <a:t>IRIS-RE.PUBLIC@POLIMI</a:t>
            </a:r>
            <a:r>
              <a:rPr lang="it-IT" sz="28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p>
          <a:p>
            <a:endParaRPr lang="en-US"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the archive:</a:t>
            </a:r>
          </a:p>
          <a:p>
            <a:pPr marL="342900" indent="-342900">
              <a:buFont typeface="Arial" panose="020B0604020202020204" pitchFamily="34" charset="0"/>
              <a:buChar char="•"/>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responds to best practice and international technical standards for open access</a:t>
            </a:r>
          </a:p>
          <a:p>
            <a:endParaRPr lang="en-US"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takes into consideration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CRUI</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 Libraries Commission Open Access Group guidelines </a:t>
            </a:r>
          </a:p>
          <a:p>
            <a:endParaRPr lang="en-US"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is interoperable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with the Research Register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and the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MIUR databanks</a:t>
            </a:r>
          </a:p>
          <a:p>
            <a:pPr marL="342900" indent="-342900">
              <a:buFont typeface="Arial" panose="020B0604020202020204" pitchFamily="34" charset="0"/>
              <a:buChar char="•"/>
            </a:pPr>
            <a:endParaRPr lang="en-US"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is based on open-source technologies. </a:t>
            </a:r>
          </a:p>
          <a:p>
            <a:endParaRPr lang="it-IT" dirty="0"/>
          </a:p>
        </p:txBody>
      </p:sp>
      <p:sp>
        <p:nvSpPr>
          <p:cNvPr id="2" name="Segnaposto numero diapositiva 1"/>
          <p:cNvSpPr>
            <a:spLocks noGrp="1"/>
          </p:cNvSpPr>
          <p:nvPr>
            <p:ph type="sldNum" sz="quarter" idx="12"/>
          </p:nvPr>
        </p:nvSpPr>
        <p:spPr/>
        <p:txBody>
          <a:bodyPr/>
          <a:lstStyle/>
          <a:p>
            <a:fld id="{E1C101B5-C329-4834-AEA6-A16D16BD66B0}" type="slidenum">
              <a:rPr lang="it-IT" smtClean="0"/>
              <a:t>16</a:t>
            </a:fld>
            <a:endParaRPr lang="it-IT"/>
          </a:p>
        </p:txBody>
      </p:sp>
      <p:sp>
        <p:nvSpPr>
          <p:cNvPr id="6" name="Titolo 5"/>
          <p:cNvSpPr>
            <a:spLocks noGrp="1"/>
          </p:cNvSpPr>
          <p:nvPr>
            <p:ph type="title"/>
          </p:nvPr>
        </p:nvSpPr>
        <p:spPr/>
        <p:txBody>
          <a:bodyPr>
            <a:normAutofit/>
          </a:bodyPr>
          <a:lstStyle/>
          <a:p>
            <a:pPr algn="l"/>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Institutional repository (1) </a:t>
            </a:r>
            <a:endParaRPr lang="it-IT" sz="3200" dirty="0"/>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6335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286896" y="2132856"/>
            <a:ext cx="8605583" cy="3993307"/>
          </a:xfrm>
        </p:spPr>
        <p:txBody>
          <a:bodyPr>
            <a:normAutofit fontScale="92500"/>
          </a:bodyPr>
          <a:lstStyle/>
          <a:p>
            <a:pPr marL="0" indent="0">
              <a:buNone/>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The module OA complies with the requirements of the Ministry of Education </a:t>
            </a:r>
          </a:p>
          <a:p>
            <a:endParaRPr lang="it-IT"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Law no. 4/2004 </a:t>
            </a: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containing the "Provisions to support the access of disabled people to computing ‘</a:t>
            </a:r>
          </a:p>
          <a:p>
            <a:endPar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And is accordant with the requirements of  the </a:t>
            </a: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European Commission for Open Access </a:t>
            </a: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and the requirements in the Agreements of </a:t>
            </a:r>
            <a:r>
              <a:rPr lang="en-US" sz="2600" b="1" dirty="0">
                <a:solidFill>
                  <a:srgbClr val="002060"/>
                </a:solidFill>
                <a:latin typeface="Verdana" panose="020B0604030504040204" pitchFamily="34" charset="0"/>
                <a:ea typeface="Verdana" panose="020B0604030504040204" pitchFamily="34" charset="0"/>
                <a:cs typeface="Verdana" panose="020B0604030504040204" pitchFamily="34" charset="0"/>
              </a:rPr>
              <a:t>Horizon2020</a:t>
            </a:r>
          </a:p>
          <a:p>
            <a:endParaRPr lang="it-IT" dirty="0"/>
          </a:p>
        </p:txBody>
      </p:sp>
      <p:sp>
        <p:nvSpPr>
          <p:cNvPr id="2" name="Segnaposto numero diapositiva 1"/>
          <p:cNvSpPr>
            <a:spLocks noGrp="1"/>
          </p:cNvSpPr>
          <p:nvPr>
            <p:ph type="sldNum" sz="quarter" idx="12"/>
          </p:nvPr>
        </p:nvSpPr>
        <p:spPr/>
        <p:txBody>
          <a:bodyPr/>
          <a:lstStyle/>
          <a:p>
            <a:fld id="{E1C101B5-C329-4834-AEA6-A16D16BD66B0}" type="slidenum">
              <a:rPr lang="it-IT" smtClean="0"/>
              <a:t>17</a:t>
            </a:fld>
            <a:endParaRPr lang="it-IT"/>
          </a:p>
        </p:txBody>
      </p:sp>
      <p:sp>
        <p:nvSpPr>
          <p:cNvPr id="3" name="Titolo 2"/>
          <p:cNvSpPr>
            <a:spLocks noGrp="1"/>
          </p:cNvSpPr>
          <p:nvPr>
            <p:ph type="title"/>
          </p:nvPr>
        </p:nvSpPr>
        <p:spPr/>
        <p:txBody>
          <a:bodyPr>
            <a:normAutofit/>
          </a:bodyPr>
          <a:lstStyle/>
          <a:p>
            <a:pPr algn="l"/>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Institutional</a:t>
            </a:r>
            <a:r>
              <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repository</a:t>
            </a:r>
            <a:r>
              <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 (2)  </a:t>
            </a:r>
            <a:endParaRPr lang="it-IT" sz="32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3166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323528" y="1988840"/>
            <a:ext cx="8568951" cy="4137323"/>
          </a:xfrm>
        </p:spPr>
        <p:txBody>
          <a:bodyPr>
            <a:normAutofit/>
          </a:bodyPr>
          <a:lstStyle/>
          <a:p>
            <a:pPr marL="0" indent="0">
              <a:buNone/>
            </a:pP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Step1</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 : beneficiaries must deposit a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machine-readable electronic copy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of the published version or final peer-reviewed manuscript accepted for publication in a repository for scientific publications”… “the publications must be in a format that can be used and understood by a computer. They must be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stored using text file formats which are either standardized or otherwise publicly known so that anyone can develop new tools for working with these documents</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sp>
        <p:nvSpPr>
          <p:cNvPr id="2" name="Segnaposto numero diapositiva 1"/>
          <p:cNvSpPr>
            <a:spLocks noGrp="1"/>
          </p:cNvSpPr>
          <p:nvPr>
            <p:ph type="sldNum" sz="quarter" idx="12"/>
          </p:nvPr>
        </p:nvSpPr>
        <p:spPr/>
        <p:txBody>
          <a:bodyPr/>
          <a:lstStyle/>
          <a:p>
            <a:fld id="{E1C101B5-C329-4834-AEA6-A16D16BD66B0}" type="slidenum">
              <a:rPr lang="it-IT" smtClean="0"/>
              <a:t>18</a:t>
            </a:fld>
            <a:endParaRPr lang="it-IT"/>
          </a:p>
        </p:txBody>
      </p:sp>
      <p:sp>
        <p:nvSpPr>
          <p:cNvPr id="5" name="Titolo 4"/>
          <p:cNvSpPr>
            <a:spLocks noGrp="1"/>
          </p:cNvSpPr>
          <p:nvPr>
            <p:ph type="title"/>
          </p:nvPr>
        </p:nvSpPr>
        <p:spPr/>
        <p:txBody>
          <a:bodyPr>
            <a:normAutofit/>
          </a:bodyPr>
          <a:lstStyle/>
          <a:p>
            <a:pPr algn="l"/>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Agreement </a:t>
            </a:r>
            <a:r>
              <a:rPr lang="en-US"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H2020</a:t>
            </a:r>
            <a:endParaRPr lang="it-IT" sz="3200"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1674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251520" y="1628800"/>
            <a:ext cx="8712967" cy="4752528"/>
          </a:xfrm>
        </p:spPr>
        <p:txBody>
          <a:bodyPr>
            <a:normAutofit fontScale="85000" lnSpcReduction="20000"/>
          </a:bodyPr>
          <a:lstStyle/>
          <a:p>
            <a:pPr marL="0" indent="0">
              <a:buNone/>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The work group is responsible for applying this policy. </a:t>
            </a:r>
          </a:p>
          <a:p>
            <a:pPr marL="0" indent="0">
              <a:buNone/>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In particular it:</a:t>
            </a:r>
          </a:p>
          <a:p>
            <a:pPr marL="342900" indent="-342900">
              <a:buFontTx/>
              <a:buChar char="-"/>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takes care of and supervises archiving and publication of contributions and relative metadata in the institutional archive </a:t>
            </a:r>
          </a:p>
          <a:p>
            <a:pPr marL="342900" indent="-342900">
              <a:buFontTx/>
              <a:buChar char="-"/>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provides technical and legal aid to the authors</a:t>
            </a:r>
          </a:p>
          <a:p>
            <a:pPr marL="342900" indent="-342900">
              <a:buFontTx/>
              <a:buChar char="-"/>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monitors application of the policy</a:t>
            </a:r>
          </a:p>
          <a:p>
            <a:pPr marL="342900" indent="-342900">
              <a:buFontTx/>
              <a:buChar char="-"/>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organizes regular training initiatives on open access for the authors</a:t>
            </a:r>
          </a:p>
          <a:p>
            <a:pPr marL="342900" indent="-342900">
              <a:buFontTx/>
              <a:buChar char="-"/>
            </a:pPr>
            <a:r>
              <a:rPr lang="en-US" sz="2800" dirty="0">
                <a:solidFill>
                  <a:srgbClr val="002060"/>
                </a:solidFill>
                <a:latin typeface="Verdana" panose="020B0604030504040204" pitchFamily="34" charset="0"/>
                <a:ea typeface="Verdana" panose="020B0604030504040204" pitchFamily="34" charset="0"/>
                <a:cs typeface="Verdana" panose="020B0604030504040204" pitchFamily="34" charset="0"/>
              </a:rPr>
              <a:t>organizes public events, such as conferences and seminars, increasing awareness of the open access principle.</a:t>
            </a:r>
            <a:r>
              <a:rPr lang="en-US" sz="2800" b="1" dirty="0">
                <a:solidFill>
                  <a:srgbClr val="002060"/>
                </a:solidFill>
                <a:latin typeface="Verdana" panose="020B0604030504040204" pitchFamily="34" charset="0"/>
                <a:ea typeface="Verdana" panose="020B0604030504040204" pitchFamily="34" charset="0"/>
                <a:cs typeface="Verdana" panose="020B0604030504040204" pitchFamily="34" charset="0"/>
                <a:hlinkClick r:id="rId3"/>
              </a:rPr>
              <a:t> </a:t>
            </a:r>
          </a:p>
          <a:p>
            <a:endParaRPr lang="en-US" b="1" dirty="0">
              <a:latin typeface="Verdana" panose="020B0604030504040204" pitchFamily="34" charset="0"/>
              <a:ea typeface="Verdana" panose="020B0604030504040204" pitchFamily="34" charset="0"/>
              <a:cs typeface="Verdana" panose="020B0604030504040204" pitchFamily="34" charset="0"/>
              <a:hlinkClick r:id="rId3"/>
            </a:endParaRPr>
          </a:p>
          <a:p>
            <a:pPr marL="0" indent="0">
              <a:buNone/>
            </a:pPr>
            <a:r>
              <a:rPr lang="en-US" sz="2800" b="1" dirty="0" smtClean="0">
                <a:latin typeface="Verdana" panose="020B0604030504040204" pitchFamily="34" charset="0"/>
                <a:ea typeface="Verdana" panose="020B0604030504040204" pitchFamily="34" charset="0"/>
                <a:cs typeface="Verdana" panose="020B0604030504040204" pitchFamily="34" charset="0"/>
                <a:hlinkClick r:id="rId3"/>
              </a:rPr>
              <a:t>openaccess@polimi.it</a:t>
            </a:r>
            <a:endParaRPr lang="en-US" sz="28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Segnaposto numero diapositiva 1"/>
          <p:cNvSpPr>
            <a:spLocks noGrp="1"/>
          </p:cNvSpPr>
          <p:nvPr>
            <p:ph type="sldNum" sz="quarter" idx="12"/>
          </p:nvPr>
        </p:nvSpPr>
        <p:spPr/>
        <p:txBody>
          <a:bodyPr/>
          <a:lstStyle/>
          <a:p>
            <a:fld id="{E1C101B5-C329-4834-AEA6-A16D16BD66B0}" type="slidenum">
              <a:rPr lang="it-IT" smtClean="0"/>
              <a:t>19</a:t>
            </a:fld>
            <a:endParaRPr lang="it-IT"/>
          </a:p>
        </p:txBody>
      </p:sp>
      <p:sp>
        <p:nvSpPr>
          <p:cNvPr id="3" name="Titolo 2"/>
          <p:cNvSpPr>
            <a:spLocks noGrp="1"/>
          </p:cNvSpPr>
          <p:nvPr>
            <p:ph type="title"/>
          </p:nvPr>
        </p:nvSpPr>
        <p:spPr/>
        <p:txBody>
          <a:bodyPr>
            <a:normAutofit/>
          </a:bodyPr>
          <a:lstStyle/>
          <a:p>
            <a:pPr algn="l"/>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Work Group on open </a:t>
            </a:r>
            <a:r>
              <a:rPr lang="en-US"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access</a:t>
            </a:r>
            <a:endParaRPr lang="it-IT" sz="3200"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917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contenuto 10"/>
          <p:cNvSpPr>
            <a:spLocks noGrp="1"/>
          </p:cNvSpPr>
          <p:nvPr>
            <p:ph idx="1"/>
          </p:nvPr>
        </p:nvSpPr>
        <p:spPr>
          <a:xfrm>
            <a:off x="251520" y="2675467"/>
            <a:ext cx="8712967" cy="3450696"/>
          </a:xfrm>
        </p:spPr>
        <p:txBody>
          <a:bodyPr/>
          <a:lstStyle/>
          <a:p>
            <a:pPr marL="0" indent="0">
              <a:buNone/>
            </a:pPr>
            <a:r>
              <a:rPr lang="en-US" sz="2800" dirty="0">
                <a:latin typeface="Verdana" panose="020B0604030504040204" pitchFamily="34" charset="0"/>
                <a:ea typeface="Verdana" panose="020B0604030504040204" pitchFamily="34" charset="0"/>
                <a:cs typeface="Verdana" panose="020B0604030504040204" pitchFamily="34" charset="0"/>
              </a:rPr>
              <a:t>“Open-access (OA) literature is digital, online, free of  charge, and free of most copyright and licensing  restrictions.”</a:t>
            </a:r>
          </a:p>
          <a:p>
            <a:pPr marL="0" indent="0">
              <a:buNone/>
            </a:pPr>
            <a:r>
              <a:rPr lang="en-US" sz="2800" dirty="0" smtClean="0">
                <a:latin typeface="Verdana" panose="020B0604030504040204" pitchFamily="34" charset="0"/>
                <a:ea typeface="Verdana" panose="020B0604030504040204" pitchFamily="34" charset="0"/>
                <a:cs typeface="Verdana" panose="020B0604030504040204" pitchFamily="34" charset="0"/>
              </a:rPr>
              <a:t>	Peter </a:t>
            </a:r>
            <a:r>
              <a:rPr lang="en-US" sz="2800" dirty="0" err="1">
                <a:latin typeface="Verdana" panose="020B0604030504040204" pitchFamily="34" charset="0"/>
                <a:ea typeface="Verdana" panose="020B0604030504040204" pitchFamily="34" charset="0"/>
                <a:cs typeface="Verdana" panose="020B0604030504040204" pitchFamily="34" charset="0"/>
              </a:rPr>
              <a:t>Suber</a:t>
            </a:r>
            <a:endParaRPr lang="en-US" sz="2800" dirty="0">
              <a:latin typeface="Verdana" panose="020B0604030504040204" pitchFamily="34" charset="0"/>
              <a:ea typeface="Verdana" panose="020B0604030504040204" pitchFamily="34" charset="0"/>
              <a:cs typeface="Verdana" panose="020B0604030504040204" pitchFamily="34" charset="0"/>
            </a:endParaRPr>
          </a:p>
          <a:p>
            <a:endParaRPr lang="it-IT" dirty="0"/>
          </a:p>
        </p:txBody>
      </p:sp>
      <p:sp>
        <p:nvSpPr>
          <p:cNvPr id="2" name="Segnaposto numero diapositiva 1"/>
          <p:cNvSpPr>
            <a:spLocks noGrp="1"/>
          </p:cNvSpPr>
          <p:nvPr>
            <p:ph type="sldNum" sz="quarter" idx="12"/>
          </p:nvPr>
        </p:nvSpPr>
        <p:spPr/>
        <p:txBody>
          <a:bodyPr/>
          <a:lstStyle/>
          <a:p>
            <a:fld id="{E1C101B5-C329-4834-AEA6-A16D16BD66B0}" type="slidenum">
              <a:rPr lang="it-IT" smtClean="0"/>
              <a:pPr/>
              <a:t>2</a:t>
            </a:fld>
            <a:endParaRPr lang="it-IT" dirty="0"/>
          </a:p>
        </p:txBody>
      </p:sp>
      <p:sp>
        <p:nvSpPr>
          <p:cNvPr id="10" name="Titolo 9"/>
          <p:cNvSpPr>
            <a:spLocks noGrp="1"/>
          </p:cNvSpPr>
          <p:nvPr>
            <p:ph type="title"/>
          </p:nvPr>
        </p:nvSpPr>
        <p:spPr/>
        <p:txBody>
          <a:bodyPr>
            <a:normAutofit/>
          </a:bodyPr>
          <a:lstStyle/>
          <a:p>
            <a:pPr algn="l"/>
            <a:r>
              <a:rPr lang="en-US" sz="3600" b="1" dirty="0">
                <a:solidFill>
                  <a:srgbClr val="002060"/>
                </a:solidFill>
                <a:latin typeface="Verdana" panose="020B0604030504040204" pitchFamily="34" charset="0"/>
                <a:ea typeface="Verdana" panose="020B0604030504040204" pitchFamily="34" charset="0"/>
                <a:cs typeface="Verdana" panose="020B0604030504040204" pitchFamily="34" charset="0"/>
              </a:rPr>
              <a:t>Open Access (OA): what is it</a:t>
            </a:r>
            <a:r>
              <a:rPr lang="en-US" sz="3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dirty="0"/>
          </a:p>
        </p:txBody>
      </p:sp>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7653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egnaposto contenuto 5"/>
          <p:cNvSpPr>
            <a:spLocks noGrp="1"/>
          </p:cNvSpPr>
          <p:nvPr>
            <p:ph idx="1"/>
          </p:nvPr>
        </p:nvSpPr>
        <p:spPr>
          <a:xfrm>
            <a:off x="251520" y="1628800"/>
            <a:ext cx="8640959" cy="4633315"/>
          </a:xfrm>
        </p:spPr>
        <p:txBody>
          <a:bodyPr>
            <a:normAutofit fontScale="92500" lnSpcReduction="20000"/>
          </a:bodyPr>
          <a:lstStyle/>
          <a:p>
            <a:pPr marL="342900" indent="-342900">
              <a:buFont typeface="Arial" panose="020B0604020202020204" pitchFamily="34" charset="0"/>
              <a:buChar char="•"/>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Web pages with information materials and technical</a:t>
            </a:r>
          </a:p>
          <a:p>
            <a:pPr marL="0" indent="0">
              <a:buNone/>
            </a:pPr>
            <a:r>
              <a:rPr lang="it-IT" sz="2600" dirty="0">
                <a:solidFill>
                  <a:srgbClr val="002060"/>
                </a:solidFill>
                <a:latin typeface="Verdana" panose="020B0604030504040204" pitchFamily="34" charset="0"/>
                <a:ea typeface="Verdana" panose="020B0604030504040204" pitchFamily="34" charset="0"/>
                <a:cs typeface="Verdana" panose="020B0604030504040204" pitchFamily="34" charset="0"/>
              </a:rPr>
              <a:t>(FAQ, </a:t>
            </a: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materials and useful references for publication and/or auto-self-archiving in open access</a:t>
            </a:r>
            <a:r>
              <a:rPr lang="it-IT" sz="2600" dirty="0">
                <a:solidFill>
                  <a:srgbClr val="002060"/>
                </a:solidFill>
                <a:latin typeface="Verdana" panose="020B0604030504040204" pitchFamily="34" charset="0"/>
                <a:ea typeface="Verdana" panose="020B0604030504040204" pitchFamily="34" charset="0"/>
                <a:cs typeface="Verdana" panose="020B0604030504040204" pitchFamily="34" charset="0"/>
              </a:rPr>
              <a:t>, ecc.</a:t>
            </a:r>
          </a:p>
          <a:p>
            <a:pPr marL="0" indent="0">
              <a:buNone/>
            </a:pPr>
            <a:r>
              <a:rPr lang="it-IT" sz="2600" dirty="0">
                <a:solidFill>
                  <a:srgbClr val="002060"/>
                </a:solidFill>
                <a:latin typeface="Verdana" panose="020B0604030504040204" pitchFamily="34" charset="0"/>
                <a:ea typeface="Verdana" panose="020B0604030504040204" pitchFamily="34" charset="0"/>
                <a:cs typeface="Verdana" panose="020B0604030504040204" pitchFamily="34" charset="0"/>
                <a:hlinkClick r:id="rId4"/>
              </a:rPr>
              <a:t>http://www.biblio.polimi.it/servizi/pubblicare-in-</a:t>
            </a:r>
            <a:r>
              <a:rPr lang="it-IT" sz="2600" dirty="0" err="1">
                <a:solidFill>
                  <a:srgbClr val="002060"/>
                </a:solidFill>
                <a:latin typeface="Verdana" panose="020B0604030504040204" pitchFamily="34" charset="0"/>
                <a:ea typeface="Verdana" panose="020B0604030504040204" pitchFamily="34" charset="0"/>
                <a:cs typeface="Verdana" panose="020B0604030504040204" pitchFamily="34" charset="0"/>
                <a:hlinkClick r:id="rId4"/>
              </a:rPr>
              <a:t>oa</a:t>
            </a:r>
            <a:r>
              <a:rPr lang="it-IT" sz="2600" dirty="0">
                <a:solidFill>
                  <a:srgbClr val="002060"/>
                </a:solidFill>
                <a:latin typeface="Verdana" panose="020B0604030504040204" pitchFamily="34" charset="0"/>
                <a:ea typeface="Verdana" panose="020B0604030504040204" pitchFamily="34" charset="0"/>
                <a:cs typeface="Verdana" panose="020B0604030504040204" pitchFamily="34" charset="0"/>
              </a:rPr>
              <a:t>)</a:t>
            </a:r>
          </a:p>
          <a:p>
            <a:endParaRPr lang="it-IT"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Direct contact with teachers </a:t>
            </a:r>
          </a:p>
          <a:p>
            <a:pPr marL="342900" indent="-342900">
              <a:buFont typeface="Arial" panose="020B0604020202020204" pitchFamily="34" charset="0"/>
              <a:buChar char="•"/>
            </a:pPr>
            <a:endPar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Meetings in the Departments to clarify doubts and suggestions</a:t>
            </a:r>
          </a:p>
          <a:p>
            <a:pPr marL="342900" indent="-342900">
              <a:buFont typeface="Arial" panose="020B0604020202020204" pitchFamily="34" charset="0"/>
              <a:buChar char="•"/>
            </a:pPr>
            <a:endPar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Organization and participation in public events, such as conferences and seminars, to promote open science</a:t>
            </a:r>
          </a:p>
          <a:p>
            <a:endParaRPr lang="it-IT" dirty="0"/>
          </a:p>
        </p:txBody>
      </p:sp>
      <p:sp>
        <p:nvSpPr>
          <p:cNvPr id="4" name="Segnaposto numero diapositiva 3"/>
          <p:cNvSpPr>
            <a:spLocks noGrp="1"/>
          </p:cNvSpPr>
          <p:nvPr>
            <p:ph type="sldNum" sz="quarter" idx="12"/>
          </p:nvPr>
        </p:nvSpPr>
        <p:spPr/>
        <p:txBody>
          <a:bodyPr/>
          <a:lstStyle/>
          <a:p>
            <a:fld id="{E1C101B5-C329-4834-AEA6-A16D16BD66B0}" type="slidenum">
              <a:rPr lang="it-IT" smtClean="0"/>
              <a:t>20</a:t>
            </a:fld>
            <a:endParaRPr lang="it-IT"/>
          </a:p>
        </p:txBody>
      </p:sp>
      <p:sp>
        <p:nvSpPr>
          <p:cNvPr id="2" name="Titolo 1"/>
          <p:cNvSpPr>
            <a:spLocks noGrp="1"/>
          </p:cNvSpPr>
          <p:nvPr>
            <p:ph type="title"/>
          </p:nvPr>
        </p:nvSpPr>
        <p:spPr/>
        <p:txBody>
          <a:bodyPr>
            <a:normAutofit/>
          </a:bodyPr>
          <a:lstStyle/>
          <a:p>
            <a:pPr algn="l"/>
            <a:r>
              <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Promotion of open science </a:t>
            </a:r>
            <a:endParaRPr lang="it-IT" sz="3200" dirty="0"/>
          </a:p>
        </p:txBody>
      </p:sp>
    </p:spTree>
    <p:extLst>
      <p:ext uri="{BB962C8B-B14F-4D97-AF65-F5344CB8AC3E}">
        <p14:creationId xmlns:p14="http://schemas.microsoft.com/office/powerpoint/2010/main" val="2205990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egnaposto contenuto 2"/>
          <p:cNvSpPr>
            <a:spLocks noGrp="1"/>
          </p:cNvSpPr>
          <p:nvPr>
            <p:ph idx="1"/>
          </p:nvPr>
        </p:nvSpPr>
        <p:spPr>
          <a:xfrm>
            <a:off x="251520" y="2564904"/>
            <a:ext cx="8640959" cy="3561259"/>
          </a:xfrm>
        </p:spPr>
        <p:txBody>
          <a:bodyPr/>
          <a:lstStyle/>
          <a:p>
            <a:pPr marL="0" indent="0">
              <a:buNone/>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The mission is for all of us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raise awareness</a:t>
            </a:r>
          </a:p>
          <a:p>
            <a:pPr algn="ctr"/>
            <a:endParaRPr lang="it-IT"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Thank</a:t>
            </a:r>
            <a:r>
              <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you</a:t>
            </a:r>
            <a:endPar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The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real</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advantage</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 of Open Access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is</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 Access. The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advantage</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 of Access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is</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Usage</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 and Impact (of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which</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citations</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 are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one</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altLang="it-IT" dirty="0" err="1">
                <a:solidFill>
                  <a:srgbClr val="002060"/>
                </a:solidFill>
                <a:latin typeface="Verdana" panose="020B0604030504040204" pitchFamily="34" charset="0"/>
                <a:ea typeface="Verdana" panose="020B0604030504040204" pitchFamily="34" charset="0"/>
                <a:cs typeface="Verdana" panose="020B0604030504040204" pitchFamily="34" charset="0"/>
              </a:rPr>
              <a:t>indicator</a:t>
            </a: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marL="0" indent="0" algn="r">
              <a:buNone/>
            </a:pPr>
            <a:r>
              <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Stevan </a:t>
            </a:r>
            <a:r>
              <a:rPr lang="it-IT" altLang="it-IT"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Harnad</a:t>
            </a:r>
            <a:endParaRPr lang="it-IT" altLang="it-IT"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egnaposto numero diapositiva 3"/>
          <p:cNvSpPr>
            <a:spLocks noGrp="1"/>
          </p:cNvSpPr>
          <p:nvPr>
            <p:ph type="sldNum" sz="quarter" idx="12"/>
          </p:nvPr>
        </p:nvSpPr>
        <p:spPr/>
        <p:txBody>
          <a:bodyPr/>
          <a:lstStyle/>
          <a:p>
            <a:fld id="{E1C101B5-C329-4834-AEA6-A16D16BD66B0}" type="slidenum">
              <a:rPr lang="it-IT" smtClean="0"/>
              <a:t>21</a:t>
            </a:fld>
            <a:endParaRPr lang="it-IT"/>
          </a:p>
        </p:txBody>
      </p:sp>
      <p:sp>
        <p:nvSpPr>
          <p:cNvPr id="2" name="Titolo 1"/>
          <p:cNvSpPr>
            <a:spLocks noGrp="1"/>
          </p:cNvSpPr>
          <p:nvPr>
            <p:ph type="title"/>
          </p:nvPr>
        </p:nvSpPr>
        <p:spPr/>
        <p:txBody>
          <a:bodyPr>
            <a:normAutofit/>
          </a:bodyPr>
          <a:lstStyle/>
          <a:p>
            <a:pPr algn="l"/>
            <a:r>
              <a:rPr lang="it-IT" sz="3200" b="1" dirty="0" err="1">
                <a:solidFill>
                  <a:srgbClr val="002060"/>
                </a:solidFill>
                <a:latin typeface="Verdana" panose="020B0604030504040204" pitchFamily="34" charset="0"/>
                <a:ea typeface="Verdana" panose="020B0604030504040204" pitchFamily="34" charset="0"/>
                <a:cs typeface="Verdana" panose="020B0604030504040204" pitchFamily="34" charset="0"/>
              </a:rPr>
              <a:t>Conclusion</a:t>
            </a:r>
            <a:endParaRPr 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CasellaDiTesto 6"/>
          <p:cNvSpPr txBox="1"/>
          <p:nvPr/>
        </p:nvSpPr>
        <p:spPr>
          <a:xfrm>
            <a:off x="251520" y="1628800"/>
            <a:ext cx="8640960" cy="646331"/>
          </a:xfrm>
          <a:prstGeom prst="rect">
            <a:avLst/>
          </a:prstGeom>
          <a:noFill/>
        </p:spPr>
        <p:txBody>
          <a:bodyPr wrap="square" rtlCol="0">
            <a:spAutoFit/>
          </a:bodyPr>
          <a:lstStyle/>
          <a:p>
            <a:endParaRPr lang="it-IT" sz="3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5990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251520" y="1772816"/>
            <a:ext cx="8640960" cy="4536504"/>
          </a:xfrm>
        </p:spPr>
        <p:txBody>
          <a:bodyPr>
            <a:normAutofit fontScale="85000" lnSpcReduction="20000"/>
          </a:bodyPr>
          <a:lstStyle/>
          <a:p>
            <a:pPr marL="342900" indent="-342900">
              <a:buFont typeface="Arial" panose="020B0604020202020204" pitchFamily="34" charset="0"/>
              <a:buChar char="•"/>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widen dissemination (advantages for researchers)</a:t>
            </a:r>
          </a:p>
          <a:p>
            <a:pPr marL="342900" indent="-342900">
              <a:buFont typeface="Arial" panose="020B0604020202020204" pitchFamily="34" charset="0"/>
              <a:buChar char="•"/>
            </a:pPr>
            <a:endPar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maximum visibility (international window for the production of an institution)</a:t>
            </a:r>
          </a:p>
          <a:p>
            <a:pPr marL="342900" indent="-342900">
              <a:buFont typeface="Arial" panose="020B0604020202020204" pitchFamily="34" charset="0"/>
              <a:buChar char="•"/>
            </a:pPr>
            <a:endPar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sharing and growth of scientific knowledge to accelerate research and enrich education (advantages for the scientific community)</a:t>
            </a:r>
          </a:p>
          <a:p>
            <a:endPar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results of publicly funded research available to everyone to enhance return on taxpayer investment in research</a:t>
            </a:r>
          </a:p>
          <a:p>
            <a:endPar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rPr>
              <a:t>reduce the overall costs of scholarly </a:t>
            </a:r>
            <a:r>
              <a:rPr lang="en-US" sz="2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publishing</a:t>
            </a:r>
            <a:endParaRPr lang="en-US" sz="2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Segnaposto numero diapositiva 1"/>
          <p:cNvSpPr>
            <a:spLocks noGrp="1"/>
          </p:cNvSpPr>
          <p:nvPr>
            <p:ph type="sldNum" sz="quarter" idx="12"/>
          </p:nvPr>
        </p:nvSpPr>
        <p:spPr/>
        <p:txBody>
          <a:bodyPr/>
          <a:lstStyle/>
          <a:p>
            <a:fld id="{E1C101B5-C329-4834-AEA6-A16D16BD66B0}" type="slidenum">
              <a:rPr lang="it-IT" smtClean="0"/>
              <a:t>3</a:t>
            </a:fld>
            <a:endParaRPr lang="it-IT"/>
          </a:p>
        </p:txBody>
      </p:sp>
      <p:sp>
        <p:nvSpPr>
          <p:cNvPr id="4" name="Titolo 3"/>
          <p:cNvSpPr>
            <a:spLocks noGrp="1"/>
          </p:cNvSpPr>
          <p:nvPr>
            <p:ph type="title"/>
          </p:nvPr>
        </p:nvSpPr>
        <p:spPr/>
        <p:txBody>
          <a:bodyPr>
            <a:normAutofit/>
          </a:bodyPr>
          <a:lstStyle/>
          <a:p>
            <a:pPr algn="l"/>
            <a:r>
              <a:rPr lang="en-US" sz="3600" b="1" dirty="0">
                <a:solidFill>
                  <a:srgbClr val="002060"/>
                </a:solidFill>
                <a:latin typeface="Verdana" panose="020B0604030504040204" pitchFamily="34" charset="0"/>
                <a:ea typeface="Verdana" panose="020B0604030504040204" pitchFamily="34" charset="0"/>
                <a:cs typeface="Verdana" panose="020B0604030504040204" pitchFamily="34" charset="0"/>
              </a:rPr>
              <a:t>Open Access (OA): why</a:t>
            </a:r>
            <a:r>
              <a:rPr lang="en-US" sz="3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7717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395536" y="1988840"/>
            <a:ext cx="8496943" cy="4248472"/>
          </a:xfrm>
        </p:spPr>
        <p:txBody>
          <a:bodyPr>
            <a:normAutofit fontScale="62500" lnSpcReduction="20000"/>
          </a:bodyPr>
          <a:lstStyle/>
          <a:p>
            <a:pPr marL="0" indent="0">
              <a:buNone/>
            </a:pPr>
            <a:r>
              <a:rPr lang="en-US" sz="3200" dirty="0">
                <a:solidFill>
                  <a:srgbClr val="002060"/>
                </a:solidFill>
                <a:latin typeface="Verdana" panose="020B0604030504040204" pitchFamily="34" charset="0"/>
                <a:ea typeface="Verdana" panose="020B0604030504040204" pitchFamily="34" charset="0"/>
                <a:cs typeface="Verdana" panose="020B0604030504040204" pitchFamily="34" charset="0"/>
              </a:rPr>
              <a:t>There are two complementary strategies to achieve open access:</a:t>
            </a:r>
          </a:p>
          <a:p>
            <a:endPar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1. Publish </a:t>
            </a:r>
            <a:r>
              <a:rPr lang="en-US" sz="3200" dirty="0">
                <a:solidFill>
                  <a:srgbClr val="002060"/>
                </a:solidFill>
                <a:latin typeface="Verdana" panose="020B0604030504040204" pitchFamily="34" charset="0"/>
                <a:ea typeface="Verdana" panose="020B0604030504040204" pitchFamily="34" charset="0"/>
                <a:cs typeface="Verdana" panose="020B0604030504040204" pitchFamily="34" charset="0"/>
              </a:rPr>
              <a:t>in an Open Access journal </a:t>
            </a: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 GOLD open access </a:t>
            </a:r>
          </a:p>
          <a:p>
            <a:endPar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Directory of Open Access Journals (DOAJ)</a:t>
            </a:r>
          </a:p>
          <a:p>
            <a:pPr marL="0" indent="0">
              <a:buNone/>
            </a:pPr>
            <a:r>
              <a:rPr lang="en-US" sz="3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is </a:t>
            </a:r>
            <a:r>
              <a:rPr lang="en-US" sz="3200" dirty="0">
                <a:solidFill>
                  <a:srgbClr val="002060"/>
                </a:solidFill>
                <a:latin typeface="Verdana" panose="020B0604030504040204" pitchFamily="34" charset="0"/>
                <a:ea typeface="Verdana" panose="020B0604030504040204" pitchFamily="34" charset="0"/>
                <a:cs typeface="Verdana" panose="020B0604030504040204" pitchFamily="34" charset="0"/>
              </a:rPr>
              <a:t>an online directory that indexes and provides access to high quality, open access, peer-reviewed journals.</a:t>
            </a:r>
          </a:p>
          <a:p>
            <a:endPar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10,831 </a:t>
            </a:r>
            <a:r>
              <a:rPr lang="it-IT" sz="3200" dirty="0" err="1">
                <a:solidFill>
                  <a:srgbClr val="002060"/>
                </a:solidFill>
                <a:latin typeface="Verdana" panose="020B0604030504040204" pitchFamily="34" charset="0"/>
                <a:ea typeface="Verdana" panose="020B0604030504040204" pitchFamily="34" charset="0"/>
                <a:cs typeface="Verdana" panose="020B0604030504040204" pitchFamily="34" charset="0"/>
              </a:rPr>
              <a:t>Journals</a:t>
            </a:r>
            <a:endPar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6,684 </a:t>
            </a:r>
            <a:r>
              <a:rPr lang="it-IT" sz="3200" dirty="0" err="1">
                <a:solidFill>
                  <a:srgbClr val="002060"/>
                </a:solidFill>
                <a:latin typeface="Verdana" panose="020B0604030504040204" pitchFamily="34" charset="0"/>
                <a:ea typeface="Verdana" panose="020B0604030504040204" pitchFamily="34" charset="0"/>
                <a:cs typeface="Verdana" panose="020B0604030504040204" pitchFamily="34" charset="0"/>
              </a:rPr>
              <a:t>searchable</a:t>
            </a: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sz="3200" dirty="0" err="1">
                <a:solidFill>
                  <a:srgbClr val="002060"/>
                </a:solidFill>
                <a:latin typeface="Verdana" panose="020B0604030504040204" pitchFamily="34" charset="0"/>
                <a:ea typeface="Verdana" panose="020B0604030504040204" pitchFamily="34" charset="0"/>
                <a:cs typeface="Verdana" panose="020B0604030504040204" pitchFamily="34" charset="0"/>
              </a:rPr>
              <a:t>at</a:t>
            </a: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sz="3200" dirty="0" err="1">
                <a:solidFill>
                  <a:srgbClr val="002060"/>
                </a:solidFill>
                <a:latin typeface="Verdana" panose="020B0604030504040204" pitchFamily="34" charset="0"/>
                <a:ea typeface="Verdana" panose="020B0604030504040204" pitchFamily="34" charset="0"/>
                <a:cs typeface="Verdana" panose="020B0604030504040204" pitchFamily="34" charset="0"/>
              </a:rPr>
              <a:t>Article</a:t>
            </a: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sz="3200" dirty="0" err="1">
                <a:solidFill>
                  <a:srgbClr val="002060"/>
                </a:solidFill>
                <a:latin typeface="Verdana" panose="020B0604030504040204" pitchFamily="34" charset="0"/>
                <a:ea typeface="Verdana" panose="020B0604030504040204" pitchFamily="34" charset="0"/>
                <a:cs typeface="Verdana" panose="020B0604030504040204" pitchFamily="34" charset="0"/>
              </a:rPr>
              <a:t>level</a:t>
            </a:r>
            <a:endPar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136 </a:t>
            </a:r>
            <a:r>
              <a:rPr lang="it-IT" sz="3200" dirty="0" err="1">
                <a:solidFill>
                  <a:srgbClr val="002060"/>
                </a:solidFill>
                <a:latin typeface="Verdana" panose="020B0604030504040204" pitchFamily="34" charset="0"/>
                <a:ea typeface="Verdana" panose="020B0604030504040204" pitchFamily="34" charset="0"/>
                <a:cs typeface="Verdana" panose="020B0604030504040204" pitchFamily="34" charset="0"/>
              </a:rPr>
              <a:t>Countries</a:t>
            </a:r>
            <a:endPar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2,060,348 </a:t>
            </a:r>
            <a:r>
              <a:rPr lang="it-IT" sz="3200" dirty="0" err="1">
                <a:solidFill>
                  <a:srgbClr val="002060"/>
                </a:solidFill>
                <a:latin typeface="Verdana" panose="020B0604030504040204" pitchFamily="34" charset="0"/>
                <a:ea typeface="Verdana" panose="020B0604030504040204" pitchFamily="34" charset="0"/>
                <a:cs typeface="Verdana" panose="020B0604030504040204" pitchFamily="34" charset="0"/>
              </a:rPr>
              <a:t>Articles</a:t>
            </a:r>
            <a:endPar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sp>
        <p:nvSpPr>
          <p:cNvPr id="2" name="Segnaposto numero diapositiva 1"/>
          <p:cNvSpPr>
            <a:spLocks noGrp="1"/>
          </p:cNvSpPr>
          <p:nvPr>
            <p:ph type="sldNum" sz="quarter" idx="12"/>
          </p:nvPr>
        </p:nvSpPr>
        <p:spPr/>
        <p:txBody>
          <a:bodyPr/>
          <a:lstStyle/>
          <a:p>
            <a:fld id="{E1C101B5-C329-4834-AEA6-A16D16BD66B0}" type="slidenum">
              <a:rPr lang="it-IT" smtClean="0"/>
              <a:t>4</a:t>
            </a:fld>
            <a:endParaRPr lang="it-IT"/>
          </a:p>
        </p:txBody>
      </p:sp>
      <p:sp>
        <p:nvSpPr>
          <p:cNvPr id="5" name="Titolo 4"/>
          <p:cNvSpPr>
            <a:spLocks noGrp="1"/>
          </p:cNvSpPr>
          <p:nvPr>
            <p:ph type="title"/>
          </p:nvPr>
        </p:nvSpPr>
        <p:spPr/>
        <p:txBody>
          <a:bodyPr>
            <a:normAutofit/>
          </a:bodyPr>
          <a:lstStyle/>
          <a:p>
            <a:pPr algn="l"/>
            <a:r>
              <a:rPr lang="en-US" alt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Open Access: How? (1</a:t>
            </a:r>
            <a:r>
              <a:rPr lang="en-US" altLang="it-IT"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sz="3200"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3742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1C101B5-C329-4834-AEA6-A16D16BD66B0}" type="slidenum">
              <a:rPr lang="it-IT" smtClean="0"/>
              <a:t>5</a:t>
            </a:fld>
            <a:endParaRPr lang="it-IT"/>
          </a:p>
        </p:txBody>
      </p:sp>
      <p:pic>
        <p:nvPicPr>
          <p:cNvPr id="3" name="Picture 2" descr="Welcome to the author service of DOAJ - The Directory of Open Access &amp; Hybrid Journals. Here you can look up where to publish your research as Open Access&#10;There is a format fo researching the journals or the possibility to make browse by subject" title="DOAJ DIRECTORY OF OPEN ACCESS &amp; HYBRID JOURNALS For autho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8496944" cy="4401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8257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251521" y="2348880"/>
            <a:ext cx="8640959" cy="3450696"/>
          </a:xfrm>
        </p:spPr>
        <p:txBody>
          <a:bodyPr/>
          <a:lstStyle/>
          <a:p>
            <a:pPr marL="0" indent="0">
              <a:spcBef>
                <a:spcPts val="800"/>
              </a:spcBef>
              <a:buNone/>
            </a:pP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 Publish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in a conventional journal and deposit a copy of the published paper in an </a:t>
            </a:r>
            <a:r>
              <a:rPr lang="en-US" altLang="it-IT" dirty="0">
                <a:solidFill>
                  <a:srgbClr val="002060"/>
                </a:solidFill>
                <a:latin typeface="Verdana" panose="020B0604030504040204" pitchFamily="34" charset="0"/>
                <a:ea typeface="Verdana" panose="020B0604030504040204" pitchFamily="34" charset="0"/>
                <a:cs typeface="Verdana" panose="020B0604030504040204" pitchFamily="34" charset="0"/>
              </a:rPr>
              <a:t>Open Access repositories - institutional or disciplinary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b="1" dirty="0">
                <a:solidFill>
                  <a:srgbClr val="002060"/>
                </a:solidFill>
                <a:latin typeface="Verdana" panose="020B0604030504040204" pitchFamily="34" charset="0"/>
                <a:ea typeface="Verdana" panose="020B0604030504040204" pitchFamily="34" charset="0"/>
                <a:cs typeface="Verdana" panose="020B0604030504040204" pitchFamily="34" charset="0"/>
              </a:rPr>
              <a:t>GREEN open </a:t>
            </a:r>
            <a:r>
              <a:rPr lang="it-IT" b="1" dirty="0" err="1">
                <a:solidFill>
                  <a:srgbClr val="002060"/>
                </a:solidFill>
                <a:latin typeface="Verdana" panose="020B0604030504040204" pitchFamily="34" charset="0"/>
                <a:ea typeface="Verdana" panose="020B0604030504040204" pitchFamily="34" charset="0"/>
                <a:cs typeface="Verdana" panose="020B0604030504040204" pitchFamily="34" charset="0"/>
              </a:rPr>
              <a:t>access</a:t>
            </a:r>
            <a:r>
              <a:rPr lang="it-IT"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p>
          <a:p>
            <a:pPr marL="342900" indent="-342900">
              <a:spcBef>
                <a:spcPts val="800"/>
              </a:spcBef>
              <a:buAutoNum type="arabicPeriod" startAt="2"/>
            </a:pPr>
            <a:endParaRPr lang="it-IT"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800"/>
              </a:spcBef>
              <a:buNone/>
            </a:pPr>
            <a:r>
              <a:rPr lang="en-US" altLang="it-IT" b="1" dirty="0">
                <a:solidFill>
                  <a:srgbClr val="002060"/>
                </a:solidFill>
                <a:latin typeface="Verdana" panose="020B0604030504040204" pitchFamily="34" charset="0"/>
                <a:ea typeface="Verdana" panose="020B0604030504040204" pitchFamily="34" charset="0"/>
                <a:cs typeface="Verdana" panose="020B0604030504040204" pitchFamily="34" charset="0"/>
              </a:rPr>
              <a:t>(If the journal has a self-archiving policy) </a:t>
            </a:r>
            <a:endParaRPr lang="en-US" altLang="it-IT" b="1" i="1" dirty="0">
              <a:solidFill>
                <a:srgbClr val="002060"/>
              </a:solidFill>
            </a:endParaRPr>
          </a:p>
          <a:p>
            <a:endParaRPr lang="it-IT" dirty="0"/>
          </a:p>
        </p:txBody>
      </p:sp>
      <p:sp>
        <p:nvSpPr>
          <p:cNvPr id="2" name="Segnaposto numero diapositiva 1"/>
          <p:cNvSpPr>
            <a:spLocks noGrp="1"/>
          </p:cNvSpPr>
          <p:nvPr>
            <p:ph type="sldNum" sz="quarter" idx="12"/>
          </p:nvPr>
        </p:nvSpPr>
        <p:spPr/>
        <p:txBody>
          <a:bodyPr/>
          <a:lstStyle/>
          <a:p>
            <a:fld id="{E1C101B5-C329-4834-AEA6-A16D16BD66B0}" type="slidenum">
              <a:rPr lang="it-IT" smtClean="0"/>
              <a:t>6</a:t>
            </a:fld>
            <a:endParaRPr lang="it-IT"/>
          </a:p>
        </p:txBody>
      </p:sp>
      <p:sp>
        <p:nvSpPr>
          <p:cNvPr id="4" name="Titolo 3"/>
          <p:cNvSpPr>
            <a:spLocks noGrp="1"/>
          </p:cNvSpPr>
          <p:nvPr>
            <p:ph type="title"/>
          </p:nvPr>
        </p:nvSpPr>
        <p:spPr/>
        <p:txBody>
          <a:bodyPr>
            <a:normAutofit/>
          </a:bodyPr>
          <a:lstStyle/>
          <a:p>
            <a:pPr algn="l"/>
            <a:r>
              <a:rPr lang="en-US" altLang="it-IT" sz="3200" b="1" dirty="0">
                <a:solidFill>
                  <a:srgbClr val="002060"/>
                </a:solidFill>
                <a:latin typeface="Verdana" panose="020B0604030504040204" pitchFamily="34" charset="0"/>
                <a:ea typeface="Verdana" panose="020B0604030504040204" pitchFamily="34" charset="0"/>
                <a:cs typeface="Verdana" panose="020B0604030504040204" pitchFamily="34" charset="0"/>
              </a:rPr>
              <a:t>Open Access: How? (2</a:t>
            </a:r>
            <a:r>
              <a:rPr lang="en-US" altLang="it-IT"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sz="3200" dirty="0"/>
          </a:p>
        </p:txBody>
      </p:sp>
      <p:sp>
        <p:nvSpPr>
          <p:cNvPr id="5" name="Rettangolo 4"/>
          <p:cNvSpPr/>
          <p:nvPr/>
        </p:nvSpPr>
        <p:spPr>
          <a:xfrm>
            <a:off x="251520" y="1075843"/>
            <a:ext cx="8640960" cy="369332"/>
          </a:xfrm>
          <a:prstGeom prst="rect">
            <a:avLst/>
          </a:prstGeom>
        </p:spPr>
        <p:txBody>
          <a:bodyPr wrap="square">
            <a:spAutoFit/>
          </a:bodyPr>
          <a:lstStyle/>
          <a:p>
            <a:endParaRPr lang="en-US" b="1" dirty="0">
              <a:solidFill>
                <a:srgbClr val="002060"/>
              </a:solidFill>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7313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1C101B5-C329-4834-AEA6-A16D16BD66B0}" type="slidenum">
              <a:rPr lang="it-IT" smtClean="0"/>
              <a:t>7</a:t>
            </a:fld>
            <a:endParaRPr lang="it-IT"/>
          </a:p>
        </p:txBody>
      </p:sp>
      <p:pic>
        <p:nvPicPr>
          <p:cNvPr id="3" name="Picture 4" descr="Clausola dell'Agreement &quot;Can I post the article on the Internet?" title="Agreement Elsevi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3762"/>
            <a:ext cx="8712967" cy="6534726"/>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p:cNvSpPr/>
          <p:nvPr/>
        </p:nvSpPr>
        <p:spPr>
          <a:xfrm>
            <a:off x="1547664" y="4149080"/>
            <a:ext cx="4824536"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24020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egnaposto contenuto 2"/>
          <p:cNvSpPr>
            <a:spLocks noGrp="1"/>
          </p:cNvSpPr>
          <p:nvPr>
            <p:ph idx="1"/>
          </p:nvPr>
        </p:nvSpPr>
        <p:spPr>
          <a:xfrm>
            <a:off x="323528" y="2060848"/>
            <a:ext cx="8551951" cy="4065315"/>
          </a:xfrm>
        </p:spPr>
        <p:txBody>
          <a:bodyPr>
            <a:normAutofit/>
          </a:bodyPr>
          <a:lstStyle/>
          <a:p>
            <a:pPr marL="0" indent="0">
              <a:buNone/>
            </a:pPr>
            <a:r>
              <a:rPr lang="it-IT" sz="2800" b="1" dirty="0" err="1">
                <a:solidFill>
                  <a:srgbClr val="002060"/>
                </a:solidFill>
                <a:latin typeface="Verdana" panose="020B0604030504040204" pitchFamily="34" charset="0"/>
                <a:ea typeface="Verdana" panose="020B0604030504040204" pitchFamily="34" charset="0"/>
                <a:cs typeface="Verdana" panose="020B0604030504040204" pitchFamily="34" charset="0"/>
              </a:rPr>
              <a:t>European</a:t>
            </a:r>
            <a:r>
              <a:rPr lang="it-IT" sz="28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sz="2800" b="1" dirty="0" err="1">
                <a:solidFill>
                  <a:srgbClr val="002060"/>
                </a:solidFill>
                <a:latin typeface="Verdana" panose="020B0604030504040204" pitchFamily="34" charset="0"/>
                <a:ea typeface="Verdana" panose="020B0604030504040204" pitchFamily="34" charset="0"/>
                <a:cs typeface="Verdana" panose="020B0604030504040204" pitchFamily="34" charset="0"/>
              </a:rPr>
              <a:t>Commission</a:t>
            </a:r>
            <a:endParaRPr lang="it-IT" sz="28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627063" lvl="2" indent="0" fontAlgn="base">
              <a:spcBef>
                <a:spcPct val="0"/>
              </a:spcBef>
              <a:buClr>
                <a:srgbClr val="EF4823"/>
              </a:buClr>
              <a:buNone/>
            </a:pPr>
            <a:r>
              <a:rPr lang="en-GB" sz="2400" b="1" dirty="0">
                <a:solidFill>
                  <a:srgbClr val="002060"/>
                </a:solidFill>
                <a:latin typeface="Verdana" panose="020B0604030504040204" pitchFamily="34" charset="0"/>
                <a:ea typeface="Verdana" panose="020B0604030504040204" pitchFamily="34" charset="0"/>
                <a:cs typeface="Verdana" panose="020B0604030504040204" pitchFamily="34" charset="0"/>
              </a:rPr>
              <a:t>Recommendations</a:t>
            </a:r>
          </a:p>
          <a:p>
            <a:pPr marL="627063" lvl="2" indent="0" fontAlgn="base">
              <a:spcBef>
                <a:spcPct val="0"/>
              </a:spcBef>
              <a:spcAft>
                <a:spcPts val="600"/>
              </a:spcAft>
              <a:buClr>
                <a:srgbClr val="EF4823"/>
              </a:buClr>
              <a:buNone/>
            </a:pPr>
            <a:r>
              <a:rPr lang="en-GB" sz="2400" dirty="0">
                <a:solidFill>
                  <a:srgbClr val="002060"/>
                </a:solidFill>
                <a:latin typeface="Verdana" panose="020B0604030504040204" pitchFamily="34" charset="0"/>
                <a:ea typeface="Verdana" panose="020B0604030504040204" pitchFamily="34" charset="0"/>
                <a:cs typeface="Verdana" panose="020B0604030504040204" pitchFamily="34" charset="0"/>
              </a:rPr>
              <a:t>at Member State level (encouragement of national initiatives; policy coordination</a:t>
            </a:r>
            <a:r>
              <a:rPr lang="en-GB" sz="2400" dirty="0">
                <a:solidFill>
                  <a:srgbClr val="4B413C"/>
                </a:solidFill>
                <a:latin typeface="Verdana" panose="020B0604030504040204" pitchFamily="34" charset="0"/>
                <a:ea typeface="Verdana" panose="020B0604030504040204" pitchFamily="34" charset="0"/>
                <a:cs typeface="Verdana" panose="020B0604030504040204" pitchFamily="34" charset="0"/>
              </a:rPr>
              <a:t>)</a:t>
            </a:r>
          </a:p>
          <a:p>
            <a:pPr lvl="2" fontAlgn="base">
              <a:spcBef>
                <a:spcPct val="0"/>
              </a:spcBef>
              <a:spcAft>
                <a:spcPts val="600"/>
              </a:spcAft>
              <a:buClr>
                <a:srgbClr val="EF4823"/>
              </a:buClr>
            </a:pPr>
            <a:endParaRPr lang="en-GB" sz="2400" dirty="0">
              <a:solidFill>
                <a:srgbClr val="4B413C"/>
              </a:solidFill>
              <a:latin typeface="Verdana" panose="020B0604030504040204" pitchFamily="34" charset="0"/>
              <a:ea typeface="Verdana" panose="020B0604030504040204" pitchFamily="34" charset="0"/>
              <a:cs typeface="Verdana" panose="020B0604030504040204" pitchFamily="34" charset="0"/>
            </a:endParaRPr>
          </a:p>
          <a:p>
            <a:pPr marL="627063" lvl="2" indent="0" fontAlgn="base">
              <a:spcBef>
                <a:spcPct val="0"/>
              </a:spcBef>
              <a:spcAft>
                <a:spcPts val="600"/>
              </a:spcAft>
              <a:buClr>
                <a:srgbClr val="EF4823"/>
              </a:buClr>
              <a:buNone/>
            </a:pPr>
            <a:r>
              <a:rPr lang="en-GB" sz="2400" b="1" dirty="0">
                <a:solidFill>
                  <a:srgbClr val="002060"/>
                </a:solidFill>
                <a:latin typeface="Verdana" panose="020B0604030504040204" pitchFamily="34" charset="0"/>
                <a:ea typeface="Verdana" panose="020B0604030504040204" pitchFamily="34" charset="0"/>
                <a:cs typeface="Verdana" panose="020B0604030504040204" pitchFamily="34" charset="0"/>
              </a:rPr>
              <a:t>Funding policies</a:t>
            </a:r>
          </a:p>
          <a:p>
            <a:pPr marL="627063" lvl="2" indent="0" fontAlgn="base">
              <a:spcBef>
                <a:spcPct val="0"/>
              </a:spcBef>
              <a:buClr>
                <a:srgbClr val="EF4823"/>
              </a:buClr>
              <a:buNone/>
            </a:pPr>
            <a:r>
              <a:rPr lang="en-GB" sz="2400" dirty="0">
                <a:solidFill>
                  <a:srgbClr val="002060"/>
                </a:solidFill>
                <a:latin typeface="Verdana" panose="020B0604030504040204" pitchFamily="34" charset="0"/>
                <a:ea typeface="Verdana" panose="020B0604030504040204" pitchFamily="34" charset="0"/>
                <a:cs typeface="Verdana" panose="020B0604030504040204" pitchFamily="34" charset="0"/>
              </a:rPr>
              <a:t>at European level (Framework Programmes)</a:t>
            </a:r>
          </a:p>
          <a:p>
            <a:pPr marL="0" indent="0">
              <a:buNone/>
            </a:pP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Open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Access Pilot in FP7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(2007-2013) </a:t>
            </a:r>
          </a:p>
          <a:p>
            <a:pPr marL="0" indent="0">
              <a:buNone/>
            </a:pPr>
            <a:r>
              <a:rPr lang="it-IT"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Horizon</a:t>
            </a:r>
            <a:r>
              <a:rPr lang="it-IT"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it-IT" b="1" dirty="0">
                <a:solidFill>
                  <a:srgbClr val="002060"/>
                </a:solidFill>
                <a:latin typeface="Verdana" panose="020B0604030504040204" pitchFamily="34" charset="0"/>
                <a:ea typeface="Verdana" panose="020B0604030504040204" pitchFamily="34" charset="0"/>
                <a:cs typeface="Verdana" panose="020B0604030504040204" pitchFamily="34" charset="0"/>
              </a:rPr>
              <a:t>2020 </a:t>
            </a:r>
            <a:r>
              <a:rPr lang="it-IT" dirty="0">
                <a:solidFill>
                  <a:srgbClr val="002060"/>
                </a:solidFill>
                <a:latin typeface="Verdana" panose="020B0604030504040204" pitchFamily="34" charset="0"/>
                <a:ea typeface="Verdana" panose="020B0604030504040204" pitchFamily="34" charset="0"/>
                <a:cs typeface="Verdana" panose="020B0604030504040204" pitchFamily="34" charset="0"/>
              </a:rPr>
              <a:t>(2014-2020) </a:t>
            </a:r>
          </a:p>
          <a:p>
            <a:endParaRPr lang="it-IT" dirty="0"/>
          </a:p>
        </p:txBody>
      </p:sp>
      <p:sp>
        <p:nvSpPr>
          <p:cNvPr id="4" name="Segnaposto numero diapositiva 3"/>
          <p:cNvSpPr>
            <a:spLocks noGrp="1"/>
          </p:cNvSpPr>
          <p:nvPr>
            <p:ph type="sldNum" sz="quarter" idx="12"/>
          </p:nvPr>
        </p:nvSpPr>
        <p:spPr/>
        <p:txBody>
          <a:bodyPr/>
          <a:lstStyle/>
          <a:p>
            <a:fld id="{E1C101B5-C329-4834-AEA6-A16D16BD66B0}" type="slidenum">
              <a:rPr lang="it-IT" smtClean="0"/>
              <a:t>8</a:t>
            </a:fld>
            <a:endParaRPr lang="it-IT"/>
          </a:p>
        </p:txBody>
      </p:sp>
      <p:sp>
        <p:nvSpPr>
          <p:cNvPr id="2" name="Titolo 1"/>
          <p:cNvSpPr>
            <a:spLocks noGrp="1"/>
          </p:cNvSpPr>
          <p:nvPr>
            <p:ph type="title"/>
          </p:nvPr>
        </p:nvSpPr>
        <p:spPr/>
        <p:txBody>
          <a:bodyPr>
            <a:normAutofit/>
          </a:bodyPr>
          <a:lstStyle/>
          <a:p>
            <a:pPr algn="l"/>
            <a:r>
              <a:rPr lang="it-IT" sz="3600" b="1" dirty="0" err="1">
                <a:solidFill>
                  <a:srgbClr val="002060"/>
                </a:solidFill>
                <a:latin typeface="Verdana" panose="020B0604030504040204" pitchFamily="34" charset="0"/>
                <a:ea typeface="Verdana" panose="020B0604030504040204" pitchFamily="34" charset="0"/>
                <a:cs typeface="Verdana" panose="020B0604030504040204" pitchFamily="34" charset="0"/>
              </a:rPr>
              <a:t>External</a:t>
            </a:r>
            <a:r>
              <a:rPr lang="it-IT" sz="3600" b="1" dirty="0">
                <a:solidFill>
                  <a:srgbClr val="002060"/>
                </a:solidFill>
                <a:latin typeface="Verdana" panose="020B0604030504040204" pitchFamily="34" charset="0"/>
                <a:ea typeface="Verdana" panose="020B0604030504040204" pitchFamily="34" charset="0"/>
                <a:cs typeface="Verdana" panose="020B0604030504040204" pitchFamily="34" charset="0"/>
              </a:rPr>
              <a:t> Input to OA (1</a:t>
            </a:r>
            <a:r>
              <a:rPr lang="it-IT" sz="3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it-IT" dirty="0"/>
          </a:p>
        </p:txBody>
      </p:sp>
    </p:spTree>
    <p:extLst>
      <p:ext uri="{BB962C8B-B14F-4D97-AF65-F5344CB8AC3E}">
        <p14:creationId xmlns:p14="http://schemas.microsoft.com/office/powerpoint/2010/main" val="3021510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323528" y="2420888"/>
            <a:ext cx="8568951" cy="3450696"/>
          </a:xfrm>
        </p:spPr>
        <p:txBody>
          <a:bodyPr/>
          <a:lstStyle/>
          <a:p>
            <a:pPr marL="0" indent="0">
              <a:buNone/>
            </a:pP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"Research funding agencies... should [e]stablish a European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policy mandating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published articles arising from EC-funded research to be available after a given time period in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open access archives</a:t>
            </a:r>
            <a:r>
              <a:rPr lang="en-US"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en-US"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Segnaposto numero diapositiva 1"/>
          <p:cNvSpPr>
            <a:spLocks noGrp="1"/>
          </p:cNvSpPr>
          <p:nvPr>
            <p:ph type="sldNum" sz="quarter" idx="12"/>
          </p:nvPr>
        </p:nvSpPr>
        <p:spPr/>
        <p:txBody>
          <a:bodyPr/>
          <a:lstStyle/>
          <a:p>
            <a:fld id="{E1C101B5-C329-4834-AEA6-A16D16BD66B0}" type="slidenum">
              <a:rPr lang="it-IT" smtClean="0"/>
              <a:t>9</a:t>
            </a:fld>
            <a:endParaRPr lang="it-IT"/>
          </a:p>
        </p:txBody>
      </p:sp>
      <p:sp>
        <p:nvSpPr>
          <p:cNvPr id="5" name="Titolo 4"/>
          <p:cNvSpPr>
            <a:spLocks noGrp="1"/>
          </p:cNvSpPr>
          <p:nvPr>
            <p:ph type="title"/>
          </p:nvPr>
        </p:nvSpPr>
        <p:spPr/>
        <p:txBody>
          <a:bodyPr>
            <a:normAutofit/>
          </a:bodyPr>
          <a:lstStyle/>
          <a:p>
            <a:pPr algn="l"/>
            <a:r>
              <a:rPr lang="en-GB" sz="3200" b="1" dirty="0">
                <a:solidFill>
                  <a:srgbClr val="002060"/>
                </a:solidFill>
                <a:latin typeface="Verdana" panose="020B0604030504040204" pitchFamily="34" charset="0"/>
                <a:ea typeface="Verdana" panose="020B0604030504040204" pitchFamily="34" charset="0"/>
                <a:cs typeface="Verdana" panose="020B0604030504040204" pitchFamily="34" charset="0"/>
              </a:rPr>
              <a:t>Recommendation for policy </a:t>
            </a:r>
            <a:r>
              <a:rPr lang="en-GB" sz="3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coordination</a:t>
            </a:r>
            <a:endParaRPr lang="it-IT" sz="32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5" y="6262115"/>
            <a:ext cx="1368152" cy="5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50630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2508</TotalTime>
  <Words>1630</Words>
  <Application>Microsoft Office PowerPoint</Application>
  <PresentationFormat>Presentazione su schermo (4:3)</PresentationFormat>
  <Paragraphs>173</Paragraphs>
  <Slides>21</Slides>
  <Notes>14</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Onde</vt:lpstr>
      <vt:lpstr> Information  Accesibility for learning  December 11, 2015</vt:lpstr>
      <vt:lpstr>Open Access (OA): what is it?</vt:lpstr>
      <vt:lpstr>Open Access (OA): why?</vt:lpstr>
      <vt:lpstr>Open Access: How? (1)</vt:lpstr>
      <vt:lpstr>Presentazione standard di PowerPoint</vt:lpstr>
      <vt:lpstr>Open Access: How? (2)</vt:lpstr>
      <vt:lpstr>Presentazione standard di PowerPoint</vt:lpstr>
      <vt:lpstr>External Input to OA (1)</vt:lpstr>
      <vt:lpstr>Recommendation for policy coordination</vt:lpstr>
      <vt:lpstr>New Framework Programme Horizon 2020 (2014-2020)</vt:lpstr>
      <vt:lpstr>External Input to OA (2)</vt:lpstr>
      <vt:lpstr>what are we doing?</vt:lpstr>
      <vt:lpstr>University Policy on Open Access to Scientific Literature</vt:lpstr>
      <vt:lpstr>Key points of the policy open access (1) </vt:lpstr>
      <vt:lpstr>Key points of the policy open access (2) </vt:lpstr>
      <vt:lpstr>Institutional repository (1) </vt:lpstr>
      <vt:lpstr>Institutional repository (2)  </vt:lpstr>
      <vt:lpstr>Agreement H2020</vt:lpstr>
      <vt:lpstr>Work Group on open access</vt:lpstr>
      <vt:lpstr>Promotion of open science </vt:lpstr>
      <vt:lpstr>Conclusion</vt:lpstr>
    </vt:vector>
  </TitlesOfParts>
  <Company>Area Servizi 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di ateneo sull'accesso aperto: esperienze a confronto</dc:title>
  <dc:creator>Chiara Cenderelli</dc:creator>
  <cp:lastModifiedBy>Chiara Cenderelli</cp:lastModifiedBy>
  <cp:revision>130</cp:revision>
  <cp:lastPrinted>2015-12-10T14:47:01Z</cp:lastPrinted>
  <dcterms:created xsi:type="dcterms:W3CDTF">2015-06-23T14:22:49Z</dcterms:created>
  <dcterms:modified xsi:type="dcterms:W3CDTF">2015-12-10T16:11:41Z</dcterms:modified>
</cp:coreProperties>
</file>